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5" r:id="rId16"/>
    <p:sldId id="269" r:id="rId17"/>
    <p:sldId id="270" r:id="rId18"/>
    <p:sldId id="272" r:id="rId19"/>
    <p:sldId id="271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87BA9-21BC-4CCE-9098-91D79153B288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B76A-306D-46CF-BAC0-08841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0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B76A-306D-46CF-BAC0-08841FCFF7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72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1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570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8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C16B30-21E9-4749-86DB-2E24491EB48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82E789-B691-43B7-9F10-8E1098EC82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The Value of Value Scores: Accessioning with the UC Guidelines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5269" y="4960137"/>
            <a:ext cx="3696731" cy="1463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Sara Seltzer</a:t>
            </a:r>
          </a:p>
          <a:p>
            <a:r>
              <a:rPr lang="en-US" dirty="0" smtClean="0"/>
              <a:t>Archivist</a:t>
            </a:r>
          </a:p>
          <a:p>
            <a:r>
              <a:rPr lang="en-US" dirty="0" smtClean="0"/>
              <a:t>Special </a:t>
            </a:r>
            <a:r>
              <a:rPr lang="en-US" dirty="0" smtClean="0"/>
              <a:t>Collections and Archives</a:t>
            </a:r>
          </a:p>
          <a:p>
            <a:r>
              <a:rPr lang="en-US" dirty="0" smtClean="0"/>
              <a:t>UC Irvine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SCA AGM, Palm Springs, May 10,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0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Documenting value scores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358978" cy="1463040"/>
          </a:xfrm>
        </p:spPr>
        <p:txBody>
          <a:bodyPr/>
          <a:lstStyle/>
          <a:p>
            <a:r>
              <a:rPr lang="en-US" dirty="0" smtClean="0"/>
              <a:t>(It’s all in the accession record)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3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 Acknowledgements, Restrictions &amp; Processing tasks Tab in Archivists’ Toolkit accessions module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6" t="11538" r="13786" b="54467"/>
          <a:stretch/>
        </p:blipFill>
        <p:spPr bwMode="auto">
          <a:xfrm>
            <a:off x="167292" y="2525916"/>
            <a:ext cx="5298562" cy="2915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3895" t="14359" r="21796" b="52308"/>
          <a:stretch/>
        </p:blipFill>
        <p:spPr bwMode="auto">
          <a:xfrm>
            <a:off x="5962477" y="2525916"/>
            <a:ext cx="5046537" cy="2915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62477" y="5694630"/>
            <a:ext cx="498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Retroactive value score for accession 2002.006 Bernard Johnson papers (collection)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293" y="5694629"/>
            <a:ext cx="5454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score for </a:t>
            </a:r>
            <a:r>
              <a:rPr lang="en-US" dirty="0"/>
              <a:t>accession 2014.005 </a:t>
            </a:r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/>
              <a:t>of California, Irvine, Visual Resources Collection photographic slides of campus </a:t>
            </a:r>
            <a:r>
              <a:rPr lang="en-US" dirty="0" smtClean="0"/>
              <a:t>architecture (addition)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Multiple accessions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no value scores: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Accession #1</a:t>
            </a:r>
          </a:p>
          <a:p>
            <a:pPr marL="0" indent="0">
              <a:buNone/>
            </a:pPr>
            <a:r>
              <a:rPr lang="en-US" dirty="0" smtClean="0"/>
              <a:t>Accession #2</a:t>
            </a:r>
          </a:p>
          <a:p>
            <a:pPr marL="0" indent="0">
              <a:buNone/>
            </a:pPr>
            <a:r>
              <a:rPr lang="en-US" dirty="0" smtClean="0"/>
              <a:t>Accession #3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With previously assigned value scores:</a:t>
            </a:r>
          </a:p>
          <a:p>
            <a:endParaRPr lang="en-US" dirty="0"/>
          </a:p>
          <a:p>
            <a:r>
              <a:rPr lang="en-US" dirty="0" smtClean="0"/>
              <a:t>Accession #1</a:t>
            </a:r>
          </a:p>
          <a:p>
            <a:r>
              <a:rPr lang="en-US" dirty="0" smtClean="0"/>
              <a:t>Accession #2</a:t>
            </a:r>
          </a:p>
          <a:p>
            <a:r>
              <a:rPr lang="en-US" dirty="0" smtClean="0"/>
              <a:t>Accession #3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79414" y="3358835"/>
            <a:ext cx="2999592" cy="1122630"/>
            <a:chOff x="2779414" y="3385995"/>
            <a:chExt cx="2999592" cy="1122630"/>
          </a:xfrm>
        </p:grpSpPr>
        <p:sp>
          <p:nvSpPr>
            <p:cNvPr id="7" name="Chevron 6"/>
            <p:cNvSpPr/>
            <p:nvPr/>
          </p:nvSpPr>
          <p:spPr>
            <a:xfrm>
              <a:off x="2779414" y="3385995"/>
              <a:ext cx="416459" cy="112263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2761" y="3624144"/>
              <a:ext cx="2446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Assign one value score </a:t>
              </a:r>
              <a:r>
                <a:rPr lang="en-US" dirty="0" smtClean="0"/>
                <a:t>for whole collection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3507" y="3358835"/>
            <a:ext cx="3004259" cy="1122630"/>
            <a:chOff x="7838793" y="3358835"/>
            <a:chExt cx="3004259" cy="1122630"/>
          </a:xfrm>
        </p:grpSpPr>
        <p:sp>
          <p:nvSpPr>
            <p:cNvPr id="13" name="Chevron 12"/>
            <p:cNvSpPr/>
            <p:nvPr/>
          </p:nvSpPr>
          <p:spPr>
            <a:xfrm>
              <a:off x="7838793" y="3358835"/>
              <a:ext cx="416459" cy="112263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54103" y="3582710"/>
              <a:ext cx="2488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Use highest value score </a:t>
              </a:r>
              <a:r>
                <a:rPr lang="en-US" dirty="0" smtClean="0"/>
                <a:t>for whole collection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4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Accessioning as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Accessions of &lt; or = 1 linear foot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Tiny additions to processed collections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 value score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2434" t="23763" r="67462" b="46448"/>
          <a:stretch/>
        </p:blipFill>
        <p:spPr bwMode="auto">
          <a:xfrm>
            <a:off x="6519099" y="2061448"/>
            <a:ext cx="4726556" cy="3919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3838" y="6104238"/>
            <a:ext cx="45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Accession 2013.028 </a:t>
            </a:r>
          </a:p>
          <a:p>
            <a:r>
              <a:rPr lang="en-US" dirty="0" smtClean="0"/>
              <a:t>Oscar M. Henry diaries (addition, 0.1 linear ft.)</a:t>
            </a:r>
            <a:endParaRPr lang="en-US" dirty="0"/>
          </a:p>
        </p:txBody>
      </p:sp>
      <p:pic>
        <p:nvPicPr>
          <p:cNvPr id="8" name="Picture 7" descr="\\tungsten.lib.uci.edu\lib_staff$\christik\Downloads\buttons\add child tiny copy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" y="5097101"/>
            <a:ext cx="1413427" cy="141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7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Metrics factor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19262" r="67631" b="5909"/>
          <a:stretch/>
        </p:blipFill>
        <p:spPr bwMode="auto">
          <a:xfrm>
            <a:off x="213047" y="1765663"/>
            <a:ext cx="6855987" cy="4596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90327" r="82509" b="6064"/>
          <a:stretch/>
        </p:blipFill>
        <p:spPr bwMode="auto">
          <a:xfrm>
            <a:off x="7216653" y="3117701"/>
            <a:ext cx="4754562" cy="327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1201" y="6426145"/>
            <a:ext cx="620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UCI Libraries Archival Processing Metrics Worksheet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20186" y="3751385"/>
            <a:ext cx="385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Tabs for each processing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9006" y="585216"/>
            <a:ext cx="4754880" cy="402336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200" dirty="0"/>
              <a:t> </a:t>
            </a:r>
            <a:r>
              <a:rPr lang="en-US" sz="8800" dirty="0" smtClean="0"/>
              <a:t>Box-level inventory in scope/content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800" dirty="0" smtClean="0"/>
              <a:t>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800" dirty="0" smtClean="0"/>
              <a:t> Supplemental PDF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800" dirty="0" smtClean="0"/>
              <a:t> Collections with 4 – 5 value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800" dirty="0" smtClean="0"/>
              <a:t> Additional elements required for  processed collections:</a:t>
            </a:r>
            <a:endParaRPr lang="en-US" sz="8800" dirty="0"/>
          </a:p>
          <a:p>
            <a:pPr marL="0" indent="0">
              <a:buNone/>
            </a:pPr>
            <a:r>
              <a:rPr lang="en-US" sz="8800" dirty="0" smtClean="0"/>
              <a:t>	- Acquisition Information</a:t>
            </a:r>
          </a:p>
          <a:p>
            <a:pPr marL="0" indent="0">
              <a:buNone/>
            </a:pPr>
            <a:r>
              <a:rPr lang="en-US" sz="8800" dirty="0"/>
              <a:t>	</a:t>
            </a:r>
            <a:r>
              <a:rPr lang="en-US" sz="8800" dirty="0" smtClean="0"/>
              <a:t>- Processing History</a:t>
            </a:r>
          </a:p>
          <a:p>
            <a:pPr marL="0" indent="0">
              <a:buNone/>
            </a:pPr>
            <a:r>
              <a:rPr lang="en-US" sz="8800" dirty="0"/>
              <a:t>	</a:t>
            </a:r>
            <a:r>
              <a:rPr lang="en-US" sz="8800" dirty="0" smtClean="0"/>
              <a:t>- Admin/Biographical History</a:t>
            </a:r>
          </a:p>
          <a:p>
            <a:pPr marL="0" indent="0">
              <a:buNone/>
            </a:pPr>
            <a:r>
              <a:rPr lang="en-US" sz="8800" dirty="0"/>
              <a:t>	</a:t>
            </a:r>
            <a:r>
              <a:rPr lang="en-US" sz="8800" dirty="0" smtClean="0"/>
              <a:t>- Arrangement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800" dirty="0"/>
              <a:t> </a:t>
            </a:r>
            <a:r>
              <a:rPr lang="en-US" sz="8800" dirty="0" smtClean="0"/>
              <a:t>Access points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10065" r="60246" b="65412"/>
          <a:stretch/>
        </p:blipFill>
        <p:spPr bwMode="auto">
          <a:xfrm>
            <a:off x="5779007" y="1070039"/>
            <a:ext cx="5419090" cy="2230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13127" r="55446" b="52741"/>
          <a:stretch/>
        </p:blipFill>
        <p:spPr bwMode="auto">
          <a:xfrm>
            <a:off x="5577748" y="3580194"/>
            <a:ext cx="6208395" cy="151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21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960137"/>
            <a:ext cx="8229600" cy="1463040"/>
          </a:xfrm>
        </p:spPr>
        <p:txBody>
          <a:bodyPr/>
          <a:lstStyle/>
          <a:p>
            <a:pPr algn="l"/>
            <a:r>
              <a:rPr lang="en-US" dirty="0" smtClean="0"/>
              <a:t>Value scores and processing plans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beginning of a beautiful friendship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Format to match the guidelines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20943" r="65064" b="7710"/>
          <a:stretch/>
        </p:blipFill>
        <p:spPr bwMode="auto">
          <a:xfrm>
            <a:off x="848496" y="1713913"/>
            <a:ext cx="4254445" cy="429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14" y="6009967"/>
            <a:ext cx="606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 from UCI’s processing plan template for documenting tasks planned for each level of effort/control used.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6119" y="6009967"/>
            <a:ext cx="45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smtClean="0"/>
              <a:t>UC Guidelines </a:t>
            </a:r>
            <a:r>
              <a:rPr lang="en-US" dirty="0" smtClean="0"/>
              <a:t>Section 3.A. Chart outlining tasks for different levels of effort/control.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4710497"/>
              </p:ext>
            </p:extLst>
          </p:nvPr>
        </p:nvGraphicFramePr>
        <p:xfrm>
          <a:off x="5489296" y="1681098"/>
          <a:ext cx="5955765" cy="4328869"/>
        </p:xfrm>
        <a:graphic>
          <a:graphicData uri="http://schemas.openxmlformats.org/drawingml/2006/table">
            <a:tbl>
              <a:tblPr firstRow="1" firstCol="1" bandRow="1"/>
              <a:tblGrid>
                <a:gridCol w="549835"/>
                <a:gridCol w="611984"/>
                <a:gridCol w="631533"/>
                <a:gridCol w="857081"/>
                <a:gridCol w="902190"/>
                <a:gridCol w="849061"/>
                <a:gridCol w="1000428"/>
                <a:gridCol w="467133"/>
                <a:gridCol w="86520"/>
              </a:tblGrid>
              <a:tr h="314386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Use this chart to document specific physical and intellectual tasks you plan to perform at designated processing levels. Refer to the activities listed in Section 4.4 of the </a:t>
                      </a:r>
                      <a:r>
                        <a:rPr lang="en-US" sz="1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Processing Manual 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for guidance.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2676">
                <a:tc gridSpan="9"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Each component level listed in your arrangement plan should be represented. For components with subcomponents (i.e. subseries) </a:t>
                      </a:r>
                      <a:r>
                        <a:rPr lang="en-US" sz="1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use the lowest levels of arrangement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This will help you document processing metrics.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 working at Moderate, Intensive, or Highly Intensive levels, use the parent series or subseries title and indicate “series” or “subseries” in parentheses.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Estimate the total number of linear feet for each component; the total should equal the linear footage of the collection.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 the “Notes” field to document any deviations from the prescribed processing levels.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Add or subtract rows as needed.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Adjust column widths for greater readability as needed.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Processing Level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Component Level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Arrangement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Preservation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Appraisal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Linear Feet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84">
                <a:tc gridSpan="8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Notes: 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64" marR="54764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8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running head start for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 answered at the beginning of the archival workflow: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priority a collection should receive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What level of effort/control should be used for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\\earth\christikhm$\buttons\antparty - button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029" y="4318503"/>
            <a:ext cx="1990857" cy="1990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4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future of Value Scores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 big world out there!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11787" r="29373" b="4953"/>
          <a:stretch/>
        </p:blipFill>
        <p:spPr bwMode="auto">
          <a:xfrm>
            <a:off x="721831" y="298321"/>
            <a:ext cx="4752060" cy="6169025"/>
          </a:xfrm>
          <a:prstGeom prst="rect">
            <a:avLst/>
          </a:prstGeom>
          <a:ln w="2222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Content Placeholder 20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 t="26924" r="24519" b="29743"/>
          <a:stretch/>
        </p:blipFill>
        <p:spPr bwMode="auto">
          <a:xfrm>
            <a:off x="6220717" y="141802"/>
            <a:ext cx="4842699" cy="297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t="23846" r="18269" b="38975"/>
          <a:stretch/>
        </p:blipFill>
        <p:spPr bwMode="auto">
          <a:xfrm>
            <a:off x="5852560" y="3843002"/>
            <a:ext cx="6136786" cy="2579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0736" y="3150504"/>
            <a:ext cx="480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smtClean="0"/>
              <a:t>UC Guidelines </a:t>
            </a:r>
            <a:r>
              <a:rPr lang="en-US" dirty="0" smtClean="0"/>
              <a:t>Section 3.B.2.a. Breakdown of value scores.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50067" y="6422430"/>
            <a:ext cx="574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smtClean="0"/>
              <a:t>UC Guidelines </a:t>
            </a:r>
            <a:r>
              <a:rPr lang="en-US" dirty="0" smtClean="0"/>
              <a:t>Section 3.B.1. Value score components.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the possibilities…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Grant application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Lobbying for operational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Reappraisal and deaccessioning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20513" r="11859" b="14359"/>
          <a:stretch/>
        </p:blipFill>
        <p:spPr bwMode="auto">
          <a:xfrm>
            <a:off x="5779007" y="1894227"/>
            <a:ext cx="6067407" cy="3307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9008" y="5402379"/>
            <a:ext cx="6067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From </a:t>
            </a:r>
            <a:r>
              <a:rPr lang="en-US" sz="2200" i="1" dirty="0" smtClean="0"/>
              <a:t>UC Guidelines </a:t>
            </a:r>
            <a:r>
              <a:rPr lang="en-US" sz="2200" dirty="0" smtClean="0"/>
              <a:t>Section 3C. Average </a:t>
            </a:r>
            <a:r>
              <a:rPr lang="en-US" sz="2200" dirty="0"/>
              <a:t>processing rate (hours per linear foot) given level of processing effort and condition of the </a:t>
            </a:r>
            <a:r>
              <a:rPr lang="en-US" sz="2200" dirty="0" smtClean="0"/>
              <a:t>materials. </a:t>
            </a:r>
            <a:endParaRPr lang="en-US" sz="2200" dirty="0"/>
          </a:p>
        </p:txBody>
      </p:sp>
      <p:pic>
        <p:nvPicPr>
          <p:cNvPr id="7" name="Picture 6" descr="\\earth\christikhm$\buttons\professor - button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1" y="5097100"/>
            <a:ext cx="1479673" cy="147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2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UCI Accessioning &amp; Processing Manuals Available at: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http</a:t>
            </a:r>
            <a:r>
              <a:rPr lang="en-US" sz="2800" dirty="0"/>
              <a:t>://staff.lib.uci.edu/departments/sca/policies-procedures-forms.php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8" t="21621" r="13248" b="11975"/>
          <a:stretch/>
        </p:blipFill>
        <p:spPr>
          <a:xfrm>
            <a:off x="2838597" y="309215"/>
            <a:ext cx="5772003" cy="447772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6" name="Picture 5" descr="\\earth\christikhm$\buttons\primary sources tiny2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33" y="1729212"/>
            <a:ext cx="1837771" cy="1837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4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281" y="4960137"/>
            <a:ext cx="8081319" cy="1463040"/>
          </a:xfrm>
        </p:spPr>
        <p:txBody>
          <a:bodyPr/>
          <a:lstStyle/>
          <a:p>
            <a:pPr algn="l"/>
            <a:r>
              <a:rPr lang="en-US" dirty="0" smtClean="0"/>
              <a:t>The making of value scores at UCI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“It depends!”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Strategy: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Consult departmental quarterly reports</a:t>
            </a:r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846" t="25385" r="27884" b="7948"/>
          <a:stretch/>
        </p:blipFill>
        <p:spPr bwMode="auto">
          <a:xfrm>
            <a:off x="6012091" y="140044"/>
            <a:ext cx="6056788" cy="5832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0758" y="6094439"/>
            <a:ext cx="570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“Quarterly </a:t>
            </a:r>
            <a:r>
              <a:rPr lang="en-US" dirty="0"/>
              <a:t>report for Special Collections and Archives, October 1 – December 23, </a:t>
            </a:r>
            <a:r>
              <a:rPr lang="en-US" dirty="0" smtClean="0"/>
              <a:t>2013”</a:t>
            </a:r>
            <a:endParaRPr lang="en-US" dirty="0"/>
          </a:p>
        </p:txBody>
      </p:sp>
      <p:pic>
        <p:nvPicPr>
          <p:cNvPr id="6" name="Picture 5" descr="\\earth\christikhm$\buttons\flag - button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5" y="5179127"/>
            <a:ext cx="1398786" cy="139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Interest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6667" t="17660" r="65467" b="12268"/>
          <a:stretch/>
        </p:blipFill>
        <p:spPr bwMode="auto">
          <a:xfrm>
            <a:off x="669901" y="1777884"/>
            <a:ext cx="4478748" cy="4940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9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9166" t="35384" r="28045" b="13590"/>
          <a:stretch/>
        </p:blipFill>
        <p:spPr bwMode="auto">
          <a:xfrm>
            <a:off x="5494032" y="1754659"/>
            <a:ext cx="6421701" cy="478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04239" y="766119"/>
            <a:ext cx="570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“Quarterly </a:t>
            </a:r>
            <a:r>
              <a:rPr lang="en-US" dirty="0"/>
              <a:t>report for Special Collections and Archives, October 1 – December 23, </a:t>
            </a:r>
            <a:r>
              <a:rPr lang="en-US" dirty="0" smtClean="0"/>
              <a:t>2013”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90888" y="1495895"/>
            <a:ext cx="4981912" cy="822960"/>
          </a:xfrm>
        </p:spPr>
        <p:txBody>
          <a:bodyPr/>
          <a:lstStyle/>
          <a:p>
            <a:r>
              <a:rPr lang="en-US" dirty="0" smtClean="0"/>
              <a:t>a.k.a. Ask Steve! (he knows everything)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24128" y="2179636"/>
            <a:ext cx="4754880" cy="3341572"/>
          </a:xfrm>
        </p:spPr>
        <p:txBody>
          <a:bodyPr/>
          <a:lstStyle/>
          <a:p>
            <a:r>
              <a:rPr lang="en-US" dirty="0" smtClean="0"/>
              <a:t>Strategy: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Consult your colleagues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0" y="2162296"/>
            <a:ext cx="2471595" cy="3733527"/>
          </a:xfrm>
        </p:spPr>
      </p:pic>
      <p:sp>
        <p:nvSpPr>
          <p:cNvPr id="8" name="TextBox 7"/>
          <p:cNvSpPr txBox="1"/>
          <p:nvPr/>
        </p:nvSpPr>
        <p:spPr>
          <a:xfrm>
            <a:off x="5990888" y="5837056"/>
            <a:ext cx="514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 MacLeod, Special Collections and Archives Public Services Librarian</a:t>
            </a:r>
            <a:endParaRPr lang="en-US" dirty="0"/>
          </a:p>
        </p:txBody>
      </p:sp>
      <p:pic>
        <p:nvPicPr>
          <p:cNvPr id="7" name="Picture 6" descr="\\earth\christikhm$\buttons\surfing tiny2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0" y="5194629"/>
            <a:ext cx="1388264" cy="138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3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value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Strategies:</a:t>
            </a:r>
          </a:p>
          <a:p>
            <a:r>
              <a:rPr lang="en-US" dirty="0" smtClean="0"/>
              <a:t>Consider…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Campus and library-wide initiatives </a:t>
            </a:r>
          </a:p>
          <a:p>
            <a:pPr marL="0" indent="0">
              <a:buNone/>
            </a:pPr>
            <a:r>
              <a:rPr lang="en-US" dirty="0" smtClean="0"/>
              <a:t>  and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Influential 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Academic strengths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Collecting priorities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88" y="1799535"/>
            <a:ext cx="2666667" cy="2552381"/>
          </a:xfrm>
        </p:spPr>
      </p:pic>
      <p:grpSp>
        <p:nvGrpSpPr>
          <p:cNvPr id="4" name="Group 3"/>
          <p:cNvGrpSpPr/>
          <p:nvPr/>
        </p:nvGrpSpPr>
        <p:grpSpPr>
          <a:xfrm>
            <a:off x="8386119" y="2545821"/>
            <a:ext cx="3215932" cy="716692"/>
            <a:chOff x="8386119" y="2545821"/>
            <a:chExt cx="3215932" cy="716692"/>
          </a:xfrm>
        </p:grpSpPr>
        <p:sp>
          <p:nvSpPr>
            <p:cNvPr id="12" name="Equal 11"/>
            <p:cNvSpPr/>
            <p:nvPr/>
          </p:nvSpPr>
          <p:spPr>
            <a:xfrm>
              <a:off x="8386119" y="2545821"/>
              <a:ext cx="1136822" cy="716692"/>
            </a:xfrm>
            <a:prstGeom prst="mathEqua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20650" y="2545821"/>
              <a:ext cx="1881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nterest in university archives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28919" y="4209535"/>
            <a:ext cx="2331308" cy="1745710"/>
            <a:chOff x="7788876" y="4168346"/>
            <a:chExt cx="2331308" cy="1745710"/>
          </a:xfrm>
        </p:grpSpPr>
        <p:sp>
          <p:nvSpPr>
            <p:cNvPr id="18" name="Down Arrow 17"/>
            <p:cNvSpPr/>
            <p:nvPr/>
          </p:nvSpPr>
          <p:spPr>
            <a:xfrm>
              <a:off x="8509687" y="4168346"/>
              <a:ext cx="609600" cy="840259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8876" y="5544724"/>
              <a:ext cx="2331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 institutional value</a:t>
              </a:r>
              <a:endParaRPr lang="en-US" dirty="0"/>
            </a:p>
          </p:txBody>
        </p:sp>
      </p:grpSp>
      <p:pic>
        <p:nvPicPr>
          <p:cNvPr id="13" name="Picture 12" descr="\\tungsten.lib.uci.edu\lib_staff$\christik\Downloads\buttons\peltason tin - grey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941" y="220361"/>
            <a:ext cx="2003853" cy="200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5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Value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Look at informational value (i.e. record genres/forms)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Learn something about the creator, such as…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sz="2000" dirty="0" smtClean="0"/>
              <a:t>Professional standing and accomplishments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What other institutions are doing about them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What else is out there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\\earth\christikhm$\buttons\scientist copy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169" y="4943192"/>
            <a:ext cx="1567336" cy="1567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5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Strategies:</a:t>
            </a:r>
          </a:p>
          <a:p>
            <a:r>
              <a:rPr lang="en-US" dirty="0" smtClean="0"/>
              <a:t>Consider…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Original works of art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Physicality as context</a:t>
            </a:r>
          </a:p>
          <a:p>
            <a:pPr marL="0" indent="0">
              <a:buNone/>
            </a:pPr>
            <a:r>
              <a:rPr lang="en-US" dirty="0" smtClean="0"/>
              <a:t>	- Effect of physical carriers on experience and interpretation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Inscriptions or other markings of intrinsic and/or informational value</a:t>
            </a:r>
            <a:endParaRPr lang="en-US" dirty="0"/>
          </a:p>
        </p:txBody>
      </p:sp>
      <p:pic>
        <p:nvPicPr>
          <p:cNvPr id="4" name="Picture 3" descr="\\earth\christikhm$\buttons\dance - button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729" y="316871"/>
            <a:ext cx="1627614" cy="1627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4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772</TotalTime>
  <Words>709</Words>
  <Application>Microsoft Office PowerPoint</Application>
  <PresentationFormat>Widescreen</PresentationFormat>
  <Paragraphs>248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The Value of Value Scores: Accessioning with the UC Guidelines</vt:lpstr>
      <vt:lpstr>PowerPoint Presentation</vt:lpstr>
      <vt:lpstr>The making of value scores at UCI</vt:lpstr>
      <vt:lpstr>User Interest</vt:lpstr>
      <vt:lpstr>User Interest</vt:lpstr>
      <vt:lpstr>User interest</vt:lpstr>
      <vt:lpstr>Institutional value</vt:lpstr>
      <vt:lpstr>Research Value</vt:lpstr>
      <vt:lpstr>Object Value</vt:lpstr>
      <vt:lpstr>Documenting value scores</vt:lpstr>
      <vt:lpstr>Use Acknowledgements, Restrictions &amp; Processing tasks Tab in Archivists’ Toolkit accessions module</vt:lpstr>
      <vt:lpstr>working with Multiple accessions</vt:lpstr>
      <vt:lpstr>Accessioning as processing</vt:lpstr>
      <vt:lpstr>The Metrics factor</vt:lpstr>
      <vt:lpstr>Minimal processing</vt:lpstr>
      <vt:lpstr>Value scores and processing plans</vt:lpstr>
      <vt:lpstr>A Format to match the guidelines</vt:lpstr>
      <vt:lpstr>A running head start for processors</vt:lpstr>
      <vt:lpstr>The future of Value Scores</vt:lpstr>
      <vt:lpstr>Oh the possibilities…</vt:lpstr>
      <vt:lpstr>UCI Accessioning &amp; Processing Manuals Available at:  http://staff.lib.uci.edu/departments/sca/policies-procedures-forms.php</vt:lpstr>
    </vt:vector>
  </TitlesOfParts>
  <Company>UCI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Value Scores: Accessioning with the UC Guidelines</dc:title>
  <dc:creator>Sara R. Seltzer</dc:creator>
  <cp:lastModifiedBy>Sara R. Seltzer</cp:lastModifiedBy>
  <cp:revision>180</cp:revision>
  <dcterms:created xsi:type="dcterms:W3CDTF">2014-02-11T21:57:04Z</dcterms:created>
  <dcterms:modified xsi:type="dcterms:W3CDTF">2014-05-13T23:36:54Z</dcterms:modified>
</cp:coreProperties>
</file>