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1"/>
  </p:notesMasterIdLst>
  <p:sldIdLst>
    <p:sldId id="256" r:id="rId2"/>
    <p:sldId id="283" r:id="rId3"/>
    <p:sldId id="280" r:id="rId4"/>
    <p:sldId id="282" r:id="rId5"/>
    <p:sldId id="281" r:id="rId6"/>
    <p:sldId id="258" r:id="rId7"/>
    <p:sldId id="262" r:id="rId8"/>
    <p:sldId id="264" r:id="rId9"/>
    <p:sldId id="274" r:id="rId10"/>
    <p:sldId id="284" r:id="rId11"/>
    <p:sldId id="285" r:id="rId12"/>
    <p:sldId id="267" r:id="rId13"/>
    <p:sldId id="286" r:id="rId14"/>
    <p:sldId id="287" r:id="rId15"/>
    <p:sldId id="288" r:id="rId16"/>
    <p:sldId id="268" r:id="rId17"/>
    <p:sldId id="289" r:id="rId18"/>
    <p:sldId id="270"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1616"/>
    <a:srgbClr val="F9E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75595" autoAdjust="0"/>
  </p:normalViewPr>
  <p:slideViewPr>
    <p:cSldViewPr>
      <p:cViewPr>
        <p:scale>
          <a:sx n="70" d="100"/>
          <a:sy n="70" d="100"/>
        </p:scale>
        <p:origin x="-2016" y="-3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7A57A-77CB-4E3B-84CD-079318D92B02}" type="datetimeFigureOut">
              <a:rPr lang="en-US" smtClean="0"/>
              <a:t>8/31/15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05DDC-88E5-4612-867E-1DA9791BB792}" type="slidenum">
              <a:rPr lang="en-US" smtClean="0"/>
              <a:t>‹#›</a:t>
            </a:fld>
            <a:endParaRPr lang="en-US"/>
          </a:p>
        </p:txBody>
      </p:sp>
    </p:spTree>
    <p:extLst>
      <p:ext uri="{BB962C8B-B14F-4D97-AF65-F5344CB8AC3E}">
        <p14:creationId xmlns:p14="http://schemas.microsoft.com/office/powerpoint/2010/main" val="353322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[Slide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Hello! I’m Kate Tasker, Digital Archivist at the Bancroft Library at the University of California, Berkeley and the point person for all things ArchivesSpace at the Bancroft. I want to thank SCA and the Gold Country Archivists</a:t>
            </a:r>
            <a:r>
              <a:rPr lang="en-US" sz="1200" kern="1200" baseline="0" dirty="0" smtClean="0">
                <a:solidFill>
                  <a:schemeClr val="tx1"/>
                </a:solidFill>
                <a:effectLst/>
                <a:latin typeface="+mn-lt"/>
                <a:ea typeface="+mn-ea"/>
                <a:cs typeface="+mn-cs"/>
              </a:rPr>
              <a:t> for having us here today; </a:t>
            </a:r>
            <a:r>
              <a:rPr lang="en-US" sz="1200" kern="1200" dirty="0" smtClean="0">
                <a:solidFill>
                  <a:schemeClr val="tx1"/>
                </a:solidFill>
                <a:effectLst/>
                <a:latin typeface="+mn-lt"/>
                <a:ea typeface="+mn-ea"/>
                <a:cs typeface="+mn-cs"/>
              </a:rPr>
              <a:t>my wonderful fellow presenters; and all of you for joining us at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session. I gave a</a:t>
            </a:r>
            <a:r>
              <a:rPr lang="en-US" sz="1200" kern="1200" baseline="0" dirty="0" smtClean="0">
                <a:solidFill>
                  <a:schemeClr val="tx1"/>
                </a:solidFill>
                <a:effectLst/>
                <a:latin typeface="+mn-lt"/>
                <a:ea typeface="+mn-ea"/>
                <a:cs typeface="+mn-cs"/>
              </a:rPr>
              <a:t> shorter version of this presentation as a Lightning Talk at the Western Roundup in May, so some of this may be familiar to any of you who attended. Don’t worry though – I’ve added some new stuff!</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start</a:t>
            </a:r>
            <a:r>
              <a:rPr lang="en-US" sz="1200" kern="1200" baseline="0" dirty="0" smtClean="0">
                <a:solidFill>
                  <a:schemeClr val="tx1"/>
                </a:solidFill>
                <a:effectLst/>
                <a:latin typeface="+mn-lt"/>
                <a:ea typeface="+mn-ea"/>
                <a:cs typeface="+mn-cs"/>
              </a:rPr>
              <a:t> us off:</a:t>
            </a:r>
            <a:r>
              <a:rPr lang="en-US" sz="1200" kern="1200" dirty="0" smtClean="0">
                <a:solidFill>
                  <a:schemeClr val="tx1"/>
                </a:solidFill>
                <a:effectLst/>
                <a:latin typeface="+mn-lt"/>
                <a:ea typeface="+mn-ea"/>
                <a:cs typeface="+mn-cs"/>
              </a:rPr>
              <a:t> I have to confess that I’m really susceptible to ear-worms, probably like many of you: those songs that get stuck in your head and seem to play on endless repeat. Last year when I was starting to work on ArchivesSpace (or ASpace, as we quickly nicknamed it), Meghan Trainor’s song “All About That Bass” was everywhere. Around the same time a group of interns at NASA posted a video on YouTube with their parody lyrics to “All About That Space”, and I’m afraid I felt inspired to make my own version.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(with advance apologies)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 like to tell you how we’re All About ASpace at the Bancroft Library.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1</a:t>
            </a:fld>
            <a:endParaRPr lang="en-US"/>
          </a:p>
        </p:txBody>
      </p:sp>
    </p:spTree>
    <p:extLst>
      <p:ext uri="{BB962C8B-B14F-4D97-AF65-F5344CB8AC3E}">
        <p14:creationId xmlns:p14="http://schemas.microsoft.com/office/powerpoint/2010/main" val="7583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mapping worked mostly as planned, but we did get some unexpected results from a combination of our data and ASpace behavior. For example, we mapped to the Processing Priority field in the Collection Management module, but records which had no data caused the field display to go a little haywire, like this</a:t>
            </a:r>
            <a:r>
              <a:rPr lang="en-US" sz="1200" kern="1200" baseline="0" dirty="0" smtClean="0">
                <a:solidFill>
                  <a:schemeClr val="tx1"/>
                </a:solidFill>
                <a:effectLst/>
                <a:latin typeface="+mn-lt"/>
                <a:ea typeface="+mn-ea"/>
                <a:cs typeface="+mn-cs"/>
              </a:rPr>
              <a:t> [example on next slide]</a:t>
            </a:r>
            <a:endParaRPr lang="en-US" sz="120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10</a:t>
            </a:fld>
            <a:endParaRPr lang="en-US"/>
          </a:p>
        </p:txBody>
      </p:sp>
    </p:spTree>
    <p:extLst>
      <p:ext uri="{BB962C8B-B14F-4D97-AF65-F5344CB8AC3E}">
        <p14:creationId xmlns:p14="http://schemas.microsoft.com/office/powerpoint/2010/main" val="144589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something we’ll have to fix on a case-by-case basis during regular processing and record updates. It’s also a</a:t>
            </a:r>
            <a:r>
              <a:rPr lang="en-US" sz="1200" kern="1200" baseline="0" dirty="0" smtClean="0">
                <a:solidFill>
                  <a:schemeClr val="tx1"/>
                </a:solidFill>
                <a:effectLst/>
                <a:latin typeface="+mn-lt"/>
                <a:ea typeface="+mn-ea"/>
                <a:cs typeface="+mn-cs"/>
              </a:rPr>
              <a:t> perfect example of how quickly things change in the agile development of ArchivesSpace: these fields are no longer part of the Collection Management module in version 1.3. We’re preparing to upgrade to the latest version but it’s unknown at this point how our data will fare.</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 also</a:t>
            </a:r>
            <a:r>
              <a:rPr lang="en-US" sz="1200" b="0" i="0" kern="1200" baseline="0" dirty="0" smtClean="0">
                <a:solidFill>
                  <a:schemeClr val="tx1"/>
                </a:solidFill>
                <a:effectLst/>
                <a:latin typeface="+mn-lt"/>
                <a:ea typeface="+mn-ea"/>
                <a:cs typeface="+mn-cs"/>
              </a:rPr>
              <a:t> have </a:t>
            </a:r>
            <a:r>
              <a:rPr lang="en-US" sz="1200" b="0" i="0" kern="1200" dirty="0" smtClean="0">
                <a:solidFill>
                  <a:schemeClr val="tx1"/>
                </a:solidFill>
                <a:effectLst/>
                <a:latin typeface="+mn-lt"/>
                <a:ea typeface="+mn-ea"/>
                <a:cs typeface="+mn-cs"/>
              </a:rPr>
              <a:t>not imported Agent</a:t>
            </a:r>
            <a:r>
              <a:rPr lang="en-US" sz="1200" b="0" i="0" kern="1200" baseline="0" dirty="0" smtClean="0">
                <a:solidFill>
                  <a:schemeClr val="tx1"/>
                </a:solidFill>
                <a:effectLst/>
                <a:latin typeface="+mn-lt"/>
                <a:ea typeface="+mn-ea"/>
                <a:cs typeface="+mn-cs"/>
              </a:rPr>
              <a:t> Names</a:t>
            </a:r>
            <a:r>
              <a:rPr lang="en-US" sz="1200" b="0" i="0" kern="1200" dirty="0" smtClean="0">
                <a:solidFill>
                  <a:schemeClr val="tx1"/>
                </a:solidFill>
                <a:effectLst/>
                <a:latin typeface="+mn-lt"/>
                <a:ea typeface="+mn-ea"/>
                <a:cs typeface="+mn-cs"/>
              </a:rPr>
              <a:t> or Subjects at this time because of data cleanup needs; there is additional information</a:t>
            </a:r>
            <a:r>
              <a:rPr lang="en-US" sz="1200" b="0" i="0" kern="1200" baseline="0" dirty="0" smtClean="0">
                <a:solidFill>
                  <a:schemeClr val="tx1"/>
                </a:solidFill>
                <a:effectLst/>
                <a:latin typeface="+mn-lt"/>
                <a:ea typeface="+mn-ea"/>
                <a:cs typeface="+mn-cs"/>
              </a:rPr>
              <a:t> stored in ECMS which does not currently map to any fields in ASpace; and we still have records in other legacy databases which are not yet represented in ASpace.</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11</a:t>
            </a:fld>
            <a:endParaRPr lang="en-US"/>
          </a:p>
        </p:txBody>
      </p:sp>
    </p:spTree>
    <p:extLst>
      <p:ext uri="{BB962C8B-B14F-4D97-AF65-F5344CB8AC3E}">
        <p14:creationId xmlns:p14="http://schemas.microsoft.com/office/powerpoint/2010/main" val="145322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12]</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looking at importing 1,286 XML files which were encoded according to evolving standards over last 20 years; over 300 have digital objects which present a challenge. Along with our Library</a:t>
            </a:r>
            <a:r>
              <a:rPr lang="en-US" sz="1200" kern="1200" baseline="0" dirty="0" smtClean="0">
                <a:solidFill>
                  <a:schemeClr val="tx1"/>
                </a:solidFill>
                <a:effectLst/>
                <a:latin typeface="+mn-lt"/>
                <a:ea typeface="+mn-ea"/>
                <a:cs typeface="+mn-cs"/>
              </a:rPr>
              <a:t> IT, w</a:t>
            </a:r>
            <a:r>
              <a:rPr lang="en-US" sz="1200" kern="1200" dirty="0" smtClean="0">
                <a:solidFill>
                  <a:schemeClr val="tx1"/>
                </a:solidFill>
                <a:effectLst/>
                <a:latin typeface="+mn-lt"/>
                <a:ea typeface="+mn-ea"/>
                <a:cs typeface="+mn-cs"/>
              </a:rPr>
              <a:t>e’re in the process of categorizing XML files by their creating method/standard, and testing out solutions which can hopefully be applied in batch by script. </a:t>
            </a: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12</a:t>
            </a:fld>
            <a:endParaRPr lang="en-US"/>
          </a:p>
        </p:txBody>
      </p:sp>
    </p:spTree>
    <p:extLst>
      <p:ext uri="{BB962C8B-B14F-4D97-AF65-F5344CB8AC3E}">
        <p14:creationId xmlns:p14="http://schemas.microsoft.com/office/powerpoint/2010/main" val="139365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13]</a:t>
            </a:r>
          </a:p>
          <a:p>
            <a:endParaRPr lang="en-US" dirty="0" smtClean="0"/>
          </a:p>
          <a:p>
            <a:r>
              <a:rPr lang="en-US" dirty="0" smtClean="0"/>
              <a:t>A particular challenge we’re dealing with currently is getting our legacy extent statements to map to the required Extent</a:t>
            </a:r>
            <a:r>
              <a:rPr lang="en-US" baseline="0" dirty="0" smtClean="0"/>
              <a:t> fields in an ArchivesSpace resource record. Here’s an example of encoding which was perfectly valid at the time it was created, but which does not conform to the ASpace import specifications.</a:t>
            </a:r>
          </a:p>
        </p:txBody>
      </p:sp>
      <p:sp>
        <p:nvSpPr>
          <p:cNvPr id="4" name="Slide Number Placeholder 3"/>
          <p:cNvSpPr>
            <a:spLocks noGrp="1"/>
          </p:cNvSpPr>
          <p:nvPr>
            <p:ph type="sldNum" sz="quarter" idx="10"/>
          </p:nvPr>
        </p:nvSpPr>
        <p:spPr/>
        <p:txBody>
          <a:bodyPr/>
          <a:lstStyle/>
          <a:p>
            <a:fld id="{A5905DDC-88E5-4612-867E-1DA9791BB792}" type="slidenum">
              <a:rPr lang="en-US" smtClean="0"/>
              <a:t>13</a:t>
            </a:fld>
            <a:endParaRPr lang="en-US"/>
          </a:p>
        </p:txBody>
      </p:sp>
    </p:spTree>
    <p:extLst>
      <p:ext uri="{BB962C8B-B14F-4D97-AF65-F5344CB8AC3E}">
        <p14:creationId xmlns:p14="http://schemas.microsoft.com/office/powerpoint/2010/main" val="1393651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14]</a:t>
            </a:r>
          </a:p>
          <a:p>
            <a:endParaRPr lang="en-US" dirty="0" smtClean="0"/>
          </a:p>
          <a:p>
            <a:r>
              <a:rPr lang="en-US" baseline="0" dirty="0" smtClean="0"/>
              <a:t>To fix this, we had to experiment a bit to find out how ASpace treated multiple extent statements. We found that it would parse the EAD until it found an extent statement which began with a number, and then would shoehorn that value into the Extent Number and Extent Type fields. Any additional extent statements would get dumped into the container summary text field.</a:t>
            </a:r>
          </a:p>
          <a:p>
            <a:endParaRPr lang="en-US" baseline="0" dirty="0" smtClean="0"/>
          </a:p>
          <a:p>
            <a:r>
              <a:rPr lang="en-US" baseline="0" dirty="0" smtClean="0"/>
              <a:t>Who wants to clean up that value list?!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14</a:t>
            </a:fld>
            <a:endParaRPr lang="en-US"/>
          </a:p>
        </p:txBody>
      </p:sp>
    </p:spTree>
    <p:extLst>
      <p:ext uri="{BB962C8B-B14F-4D97-AF65-F5344CB8AC3E}">
        <p14:creationId xmlns:p14="http://schemas.microsoft.com/office/powerpoint/2010/main" val="1393651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15]</a:t>
            </a:r>
          </a:p>
          <a:p>
            <a:endParaRPr lang="en-US" dirty="0" smtClean="0"/>
          </a:p>
          <a:p>
            <a:r>
              <a:rPr lang="en-US" dirty="0" smtClean="0"/>
              <a:t>Ideally,</a:t>
            </a:r>
            <a:r>
              <a:rPr lang="en-US" baseline="0" dirty="0" smtClean="0"/>
              <a:t> we would have the time and the staff to edit all of our legacy EAD to conform to the ASpace import requirements and to ensure our extent measurements are correct.</a:t>
            </a:r>
          </a:p>
          <a:p>
            <a:endParaRPr lang="en-US" baseline="0" dirty="0" smtClean="0"/>
          </a:p>
          <a:p>
            <a:r>
              <a:rPr lang="en-US" baseline="0" dirty="0" smtClean="0"/>
              <a:t>Practically, we need a quick-and-dirty fix which will allow us to move the EAD into ArchivesSpace where it can be reviewed, revised, and re-exported if needed. We just needed to give ArchivesSpace what it wants: a </a:t>
            </a:r>
            <a:r>
              <a:rPr lang="en-US" baseline="0" dirty="0" err="1" smtClean="0"/>
              <a:t>parsable</a:t>
            </a:r>
            <a:r>
              <a:rPr lang="en-US" baseline="0" dirty="0" smtClean="0"/>
              <a:t> &lt;extent&gt; statement with a number / type pairing. Once ArchivesSpace was happy, voila! A valid import. This preserves the container summary information without splitting it up and sticking chunks of it into the Extent Type value list. Of course, now we have to edit the Resource Record to record the actual extent of 25 Linear Feet in the appropriate fields, but that’s a manageable task for the amount of EAD files we have.</a:t>
            </a: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15</a:t>
            </a:fld>
            <a:endParaRPr lang="en-US"/>
          </a:p>
        </p:txBody>
      </p:sp>
    </p:spTree>
    <p:extLst>
      <p:ext uri="{BB962C8B-B14F-4D97-AF65-F5344CB8AC3E}">
        <p14:creationId xmlns:p14="http://schemas.microsoft.com/office/powerpoint/2010/main" val="139365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16]</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a finding aid which has been successfully imported into ASpace. Note that the EAD importer and ASpace documentation/error reporting is improving with each new version, and we’re moving ahead with</a:t>
            </a:r>
            <a:r>
              <a:rPr lang="en-US" sz="1200" kern="1200" baseline="0" dirty="0" smtClean="0">
                <a:solidFill>
                  <a:schemeClr val="tx1"/>
                </a:solidFill>
                <a:effectLst/>
                <a:latin typeface="+mn-lt"/>
                <a:ea typeface="+mn-ea"/>
                <a:cs typeface="+mn-cs"/>
              </a:rPr>
              <a:t> 28 additional EAD files recently imported into our testing instance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Wingding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16</a:t>
            </a:fld>
            <a:endParaRPr lang="en-US"/>
          </a:p>
        </p:txBody>
      </p:sp>
    </p:spTree>
    <p:extLst>
      <p:ext uri="{BB962C8B-B14F-4D97-AF65-F5344CB8AC3E}">
        <p14:creationId xmlns:p14="http://schemas.microsoft.com/office/powerpoint/2010/main" val="93260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17]</a:t>
            </a:r>
          </a:p>
          <a:p>
            <a:endParaRPr lang="en-US" dirty="0" smtClean="0"/>
          </a:p>
          <a:p>
            <a:r>
              <a:rPr lang="en-US" dirty="0" smtClean="0"/>
              <a:t>This is the hardest part of implementing ArchivesSpace. Whether</a:t>
            </a:r>
            <a:r>
              <a:rPr lang="en-US" baseline="0" dirty="0" smtClean="0"/>
              <a:t> you’re a lone arranger, work in a small shop, or have dozens of coworkers, if your work involves collection management (and everyone’s does, at some level) then your work is going to change when you start using ArchivesSpace. I think it will change for the better- look at this slick intuitive tool which will help you keep track of all your information in one place! It’s web-based, so you can get to it anywhere, you can link related records together, you can move stuff around and export EAD and MARC. </a:t>
            </a:r>
          </a:p>
          <a:p>
            <a:endParaRPr lang="en-US" baseline="0" dirty="0" smtClean="0"/>
          </a:p>
          <a:p>
            <a:r>
              <a:rPr lang="en-US" baseline="0" dirty="0" smtClean="0"/>
              <a:t>But it’s different from what you’re used to. It’s also deliberately designed to give institutions a huge amount of flexibility in how they use it – ASpace provides the fields, you decide how to use them. There are recommendations and crosswalks with DACS, MARC, and EAD, but you can also build your own Classification scheme, customize the controlled value lists, add new Events, and create User Defined fields. So this requires everyone to agree on what fields to use and how, and that requires new policies and new workflows. </a:t>
            </a:r>
          </a:p>
          <a:p>
            <a:endParaRPr lang="en-US" baseline="0" dirty="0" smtClean="0"/>
          </a:p>
          <a:p>
            <a:r>
              <a:rPr lang="en-US" baseline="0" dirty="0" smtClean="0"/>
              <a:t>Ways to make this easier: include representatives from different areas in the discussion process. A manuscripts archivist and a cataloger are going to have different needs, and you need to know what those are and how to accommodate them. People aren’t going to use the tool the way you want them to if it doesn’t work for them. Take notes (minutes) of your discussions so you can remember what you all agreed on. Write clear, concise documentation for users to refer to. Hold open training sessions and demos. Encourage feedback, even if it’s negative. Ask people what a good workflow looks like. </a:t>
            </a: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17</a:t>
            </a:fld>
            <a:endParaRPr lang="en-US"/>
          </a:p>
        </p:txBody>
      </p:sp>
    </p:spTree>
    <p:extLst>
      <p:ext uri="{BB962C8B-B14F-4D97-AF65-F5344CB8AC3E}">
        <p14:creationId xmlns:p14="http://schemas.microsoft.com/office/powerpoint/2010/main" val="93260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with some preparation, you can be all about ASpace, ‘bout ASpace, no trouble.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main thing for large custom migrations is to start with clean data and work according to the import specifications. Know where you’re going! Test and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Form good partnerships with the people who will use the tool and support the tool. Make friends with people</a:t>
            </a:r>
            <a:r>
              <a:rPr lang="en-US" sz="1200" kern="1200" baseline="0" dirty="0" smtClean="0">
                <a:solidFill>
                  <a:schemeClr val="tx1"/>
                </a:solidFill>
                <a:effectLst/>
                <a:latin typeface="+mn-lt"/>
                <a:ea typeface="+mn-ea"/>
                <a:cs typeface="+mn-cs"/>
              </a:rPr>
              <a:t> in IT, or with people who can help with the more technical details of installation and upgrade.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development of the application is ongoing and community-driven, you’ll need to be prepared to be flexible and responsive to change- and reach out to the ASpace team and to other members/users for support. </a:t>
            </a:r>
          </a:p>
        </p:txBody>
      </p:sp>
      <p:sp>
        <p:nvSpPr>
          <p:cNvPr id="4" name="Slide Number Placeholder 3"/>
          <p:cNvSpPr>
            <a:spLocks noGrp="1"/>
          </p:cNvSpPr>
          <p:nvPr>
            <p:ph type="sldNum" sz="quarter" idx="10"/>
          </p:nvPr>
        </p:nvSpPr>
        <p:spPr/>
        <p:txBody>
          <a:bodyPr/>
          <a:lstStyle/>
          <a:p>
            <a:fld id="{A5905DDC-88E5-4612-867E-1DA9791BB792}" type="slidenum">
              <a:rPr lang="en-US" smtClean="0"/>
              <a:t>18</a:t>
            </a:fld>
            <a:endParaRPr lang="en-US"/>
          </a:p>
        </p:txBody>
      </p:sp>
    </p:spTree>
    <p:extLst>
      <p:ext uri="{BB962C8B-B14F-4D97-AF65-F5344CB8AC3E}">
        <p14:creationId xmlns:p14="http://schemas.microsoft.com/office/powerpoint/2010/main" val="256732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19]</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You’re welcome to contact me directly with any questions, or if you’d like to see our draft user documentation. Thanks!</a:t>
            </a:r>
            <a:endParaRPr lang="en-US" baseline="0" dirty="0"/>
          </a:p>
        </p:txBody>
      </p:sp>
      <p:sp>
        <p:nvSpPr>
          <p:cNvPr id="4" name="Slide Number Placeholder 3"/>
          <p:cNvSpPr>
            <a:spLocks noGrp="1"/>
          </p:cNvSpPr>
          <p:nvPr>
            <p:ph type="sldNum" sz="quarter" idx="10"/>
          </p:nvPr>
        </p:nvSpPr>
        <p:spPr/>
        <p:txBody>
          <a:bodyPr/>
          <a:lstStyle/>
          <a:p>
            <a:fld id="{A5905DDC-88E5-4612-867E-1DA9791BB792}" type="slidenum">
              <a:rPr lang="en-US" smtClean="0"/>
              <a:t>19</a:t>
            </a:fld>
            <a:endParaRPr lang="en-US"/>
          </a:p>
        </p:txBody>
      </p:sp>
    </p:spTree>
    <p:extLst>
      <p:ext uri="{BB962C8B-B14F-4D97-AF65-F5344CB8AC3E}">
        <p14:creationId xmlns:p14="http://schemas.microsoft.com/office/powerpoint/2010/main" val="320361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2]</a:t>
            </a:r>
          </a:p>
          <a:p>
            <a:endParaRPr lang="en-US" baseline="0" dirty="0" smtClean="0"/>
          </a:p>
          <a:p>
            <a:r>
              <a:rPr lang="en-US" sz="1200" kern="1200" dirty="0" smtClean="0">
                <a:solidFill>
                  <a:schemeClr val="tx1"/>
                </a:solidFill>
                <a:effectLst/>
                <a:latin typeface="+mn-lt"/>
                <a:ea typeface="+mn-ea"/>
                <a:cs typeface="+mn-cs"/>
              </a:rPr>
              <a:t>As a quick intro, The Bancroft is one of 20 libraries on the campus of UC Berkeley. (Our next speaker Emily Vigor will talk about implementing ASpace at another Berkeley library, and I’m lucky to</a:t>
            </a:r>
            <a:r>
              <a:rPr lang="en-US" sz="1200" kern="1200" baseline="0" dirty="0" smtClean="0">
                <a:solidFill>
                  <a:schemeClr val="tx1"/>
                </a:solidFill>
                <a:effectLst/>
                <a:latin typeface="+mn-lt"/>
                <a:ea typeface="+mn-ea"/>
                <a:cs typeface="+mn-cs"/>
              </a:rPr>
              <a:t> have other colleagues on campus for support as we all tackle similar issues.)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Bancroft is one of the largest special collections libraries in the U.S., as you can see by this description of our holdings. Collection records have been kept electronically in a custom Access/MySQL database since 1997, but other administrative information has also been recorded in paper collection files and in individual unit databases. Due to the complex nature of collection management and staff needs, the Bancroft has never adopted Archon or Archivists’ Toolkit. </a:t>
            </a: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2</a:t>
            </a:fld>
            <a:endParaRPr lang="en-US"/>
          </a:p>
        </p:txBody>
      </p:sp>
    </p:spTree>
    <p:extLst>
      <p:ext uri="{BB962C8B-B14F-4D97-AF65-F5344CB8AC3E}">
        <p14:creationId xmlns:p14="http://schemas.microsoft.com/office/powerpoint/2010/main" val="99425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we are now all about ASpace, ‘bout ASpace, all levels, as a way to manage our collection records in one comprehensive system. We are particularly making use of the Accession, Resource,</a:t>
            </a:r>
            <a:r>
              <a:rPr lang="en-US" sz="1200" kern="1200" baseline="0" dirty="0" smtClean="0">
                <a:solidFill>
                  <a:schemeClr val="tx1"/>
                </a:solidFill>
                <a:effectLst/>
                <a:latin typeface="+mn-lt"/>
                <a:ea typeface="+mn-ea"/>
                <a:cs typeface="+mn-cs"/>
              </a:rPr>
              <a:t> Event, and soon the Digital Object modules, but have no plans yet to deploy the public interface (as we present our finding aids through the Online Archive of California and have our digital collections in </a:t>
            </a:r>
            <a:r>
              <a:rPr lang="en-US" sz="1200" kern="1200" baseline="0" dirty="0" err="1" smtClean="0">
                <a:solidFill>
                  <a:schemeClr val="tx1"/>
                </a:solidFill>
                <a:effectLst/>
                <a:latin typeface="+mn-lt"/>
                <a:ea typeface="+mn-ea"/>
                <a:cs typeface="+mn-cs"/>
              </a:rPr>
              <a:t>Calisphere</a:t>
            </a:r>
            <a:r>
              <a:rPr lang="en-US" sz="1200" kern="1200" baseline="0" dirty="0" smtClean="0">
                <a:solidFill>
                  <a:schemeClr val="tx1"/>
                </a:solidFill>
                <a:effectLst/>
                <a:latin typeface="+mn-lt"/>
                <a:ea typeface="+mn-ea"/>
                <a:cs typeface="+mn-cs"/>
              </a:rPr>
              <a:t>/DPLA). We are ASpace charter members at the “Very Large” level.</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a:t>
            </a:r>
            <a:r>
              <a:rPr lang="en-US" baseline="0" dirty="0" smtClean="0"/>
              <a:t> unit, the </a:t>
            </a:r>
            <a:r>
              <a:rPr lang="en-US" dirty="0" smtClean="0"/>
              <a:t>Digital Collections Unit,</a:t>
            </a:r>
            <a:r>
              <a:rPr lang="en-US" baseline="0" dirty="0" smtClean="0"/>
              <a:t> administers our ArchivesSpace instance for users. All technical support and database management falls to our Library Systems Office IT staff. We set up an ArchivesSpace Task Force in June 2014, which meets approximately 1-2 times per month to set policy, write guidelines and procedures. We have 8 members representing Acquisitions, Manuscripts, Pictorial, Digital, and Cataloging needs. We also have a sub-group currently meeting to update our manual in light of new features and bug fixes in the latest version of ASpace. </a:t>
            </a:r>
            <a:r>
              <a:rPr lang="en-US" dirty="0" smtClean="0"/>
              <a:t>Bancroft</a:t>
            </a:r>
            <a:r>
              <a:rPr lang="en-US" baseline="0" dirty="0" smtClean="0"/>
              <a:t> staff received formal ArchivesSpace training from Brad Westbrook and Adrian Turner in May 2014; our production instance was launched in June, and we officially began entering new Accessions on July 1, 2014. Finding aid production, development of procedures, and migration of legacy data has been ongoing since then.</a:t>
            </a:r>
          </a:p>
          <a:p>
            <a:endParaRPr lang="en-US" dirty="0" smtClean="0"/>
          </a:p>
          <a:p>
            <a:r>
              <a:rPr lang="en-US" sz="1200" kern="1200" dirty="0" smtClean="0">
                <a:solidFill>
                  <a:schemeClr val="tx1"/>
                </a:solidFill>
                <a:effectLst/>
                <a:latin typeface="+mn-lt"/>
                <a:ea typeface="+mn-ea"/>
                <a:cs typeface="+mn-cs"/>
              </a:rPr>
              <a:t>We wanted to begin using ASpace immediately, even though that meant checking and maintaining two separate collection management systems in the short-term. We learned how to best use the application simply by starting to work with it; we also began to collect feedback from users and evaluate our use and migration needs, and to write a user manual. Implementing the application also allowed us to participate in early discussions with the community and to make feature requests for later development. Creating new Accession records and Resource Records</a:t>
            </a:r>
            <a:r>
              <a:rPr lang="en-US" sz="1200" kern="1200" baseline="0" dirty="0" smtClean="0">
                <a:solidFill>
                  <a:schemeClr val="tx1"/>
                </a:solidFill>
                <a:effectLst/>
                <a:latin typeface="+mn-lt"/>
                <a:ea typeface="+mn-ea"/>
                <a:cs typeface="+mn-cs"/>
              </a:rPr>
              <a:t> was relatively straightforward, but migrating our legacy data…that’s a different story.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905DDC-88E5-4612-867E-1DA9791BB792}" type="slidenum">
              <a:rPr lang="en-US" smtClean="0"/>
              <a:t>3</a:t>
            </a:fld>
            <a:endParaRPr lang="en-US"/>
          </a:p>
        </p:txBody>
      </p:sp>
    </p:spTree>
    <p:extLst>
      <p:ext uri="{BB962C8B-B14F-4D97-AF65-F5344CB8AC3E}">
        <p14:creationId xmlns:p14="http://schemas.microsoft.com/office/powerpoint/2010/main" val="410359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spcBef>
                <a:spcPts val="0"/>
              </a:spcBef>
            </a:pPr>
            <a:r>
              <a:rPr lang="en-US" sz="2400" b="0" dirty="0" smtClean="0">
                <a:solidFill>
                  <a:schemeClr val="tx1"/>
                </a:solidFill>
              </a:rPr>
              <a:t>[Slide</a:t>
            </a:r>
            <a:r>
              <a:rPr lang="en-US" sz="2400" b="0" baseline="0" dirty="0" smtClean="0">
                <a:solidFill>
                  <a:schemeClr val="tx1"/>
                </a:solidFill>
              </a:rPr>
              <a:t> 4]</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yeah it’s pretty clear, what we had to do: we had to migrate, migrate, a database</a:t>
            </a:r>
            <a:r>
              <a:rPr lang="en-US" sz="1200" kern="1200" baseline="0" dirty="0" smtClean="0">
                <a:solidFill>
                  <a:schemeClr val="tx1"/>
                </a:solidFill>
                <a:effectLst/>
                <a:latin typeface="+mn-lt"/>
                <a:ea typeface="+mn-ea"/>
                <a:cs typeface="+mn-cs"/>
              </a:rPr>
              <a:t> or two. </a:t>
            </a:r>
            <a:r>
              <a:rPr lang="en-US" sz="1200" kern="1200" dirty="0" smtClean="0">
                <a:solidFill>
                  <a:schemeClr val="tx1"/>
                </a:solidFill>
                <a:effectLst/>
                <a:latin typeface="+mn-lt"/>
                <a:ea typeface="+mn-ea"/>
                <a:cs typeface="+mn-cs"/>
              </a:rPr>
              <a:t>The majority of collection records were managed in a custom MySQL database with a Web interface called ECMS (for Electronic Collection Management System). It contained over 14,800 collection level records, with another 15,000 processing records for different formats. We also have nearly 1300 large EAD finding aids which we want to bring in as Resource Records,</a:t>
            </a:r>
            <a:r>
              <a:rPr lang="en-US" sz="1200" kern="1200" baseline="0" dirty="0" smtClean="0">
                <a:solidFill>
                  <a:schemeClr val="tx1"/>
                </a:solidFill>
                <a:effectLst/>
                <a:latin typeface="+mn-lt"/>
                <a:ea typeface="+mn-ea"/>
                <a:cs typeface="+mn-cs"/>
              </a:rPr>
              <a:t> not to mention other records stored in pictorial and University Archives databases. Migrating all of this information as consistently as possible, according to the ArchivesSpace application parameters, is obviously important…</a:t>
            </a:r>
            <a:endParaRPr lang="en-US" sz="1200" kern="1200" dirty="0" smtClean="0">
              <a:solidFill>
                <a:schemeClr val="tx1"/>
              </a:solidFill>
              <a:effectLst/>
              <a:latin typeface="+mn-lt"/>
              <a:ea typeface="+mn-ea"/>
              <a:cs typeface="+mn-cs"/>
            </a:endParaRPr>
          </a:p>
          <a:p>
            <a:pPr lvl="0">
              <a:lnSpc>
                <a:spcPct val="150000"/>
              </a:lnSpc>
              <a:spcBef>
                <a:spcPts val="0"/>
              </a:spcBef>
            </a:pP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4</a:t>
            </a:fld>
            <a:endParaRPr lang="en-US"/>
          </a:p>
        </p:txBody>
      </p:sp>
    </p:spTree>
    <p:extLst>
      <p:ext uri="{BB962C8B-B14F-4D97-AF65-F5344CB8AC3E}">
        <p14:creationId xmlns:p14="http://schemas.microsoft.com/office/powerpoint/2010/main" val="203565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5] </a:t>
            </a:r>
          </a:p>
          <a:p>
            <a:endParaRPr lang="en-US" baseline="0" dirty="0" smtClean="0"/>
          </a:p>
          <a:p>
            <a:r>
              <a:rPr lang="en-US" sz="1200" kern="1200" dirty="0" err="1" smtClean="0">
                <a:solidFill>
                  <a:schemeClr val="tx1"/>
                </a:solidFill>
                <a:effectLst/>
                <a:latin typeface="+mn-lt"/>
                <a:ea typeface="+mn-ea"/>
                <a:cs typeface="+mn-cs"/>
              </a:rPr>
              <a:t>‘Cause</a:t>
            </a:r>
            <a:r>
              <a:rPr lang="en-US" sz="1200" kern="1200" dirty="0" smtClean="0">
                <a:solidFill>
                  <a:schemeClr val="tx1"/>
                </a:solidFill>
                <a:effectLst/>
                <a:latin typeface="+mn-lt"/>
                <a:ea typeface="+mn-ea"/>
                <a:cs typeface="+mn-cs"/>
              </a:rPr>
              <a:t> we want that metadata, that all the staff chase: all the right fields in all the right places.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started mapping fields in our ECMS collection records to ASpace, using the technical documentation and standard Accession CSV template on the archivesspace.org website. We had to decide which fields we were going to use and how we were going to use them- this was a lengthy</a:t>
            </a:r>
            <a:r>
              <a:rPr lang="en-US" sz="1200" kern="1200" baseline="0" dirty="0" smtClean="0">
                <a:solidFill>
                  <a:schemeClr val="tx1"/>
                </a:solidFill>
                <a:effectLst/>
                <a:latin typeface="+mn-lt"/>
                <a:ea typeface="+mn-ea"/>
                <a:cs typeface="+mn-cs"/>
              </a:rPr>
              <a:t> process that necessitated reviewing and revising current descriptive practices and procedures</a:t>
            </a:r>
            <a:r>
              <a:rPr lang="en-US" sz="1200" kern="1200" dirty="0" smtClean="0">
                <a:solidFill>
                  <a:schemeClr val="tx1"/>
                </a:solidFill>
                <a:effectLst/>
                <a:latin typeface="+mn-lt"/>
                <a:ea typeface="+mn-ea"/>
                <a:cs typeface="+mn-cs"/>
              </a:rPr>
              <a:t>. Then we had to get our legacy data into shape- transforming text strings into machine-readable values, combining separate fields into one, or parsing one field into many. We also had to go back in and add data that was missing for ASpace required fields</a:t>
            </a:r>
            <a:r>
              <a:rPr lang="en-US" sz="1200" kern="1200" baseline="0" dirty="0" smtClean="0">
                <a:solidFill>
                  <a:schemeClr val="tx1"/>
                </a:solidFill>
                <a:effectLst/>
                <a:latin typeface="+mn-lt"/>
                <a:ea typeface="+mn-ea"/>
                <a:cs typeface="+mn-cs"/>
              </a:rPr>
              <a:t> (for example, Accession IDs, dates)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A5905DDC-88E5-4612-867E-1DA9791BB792}" type="slidenum">
              <a:rPr lang="en-US" smtClean="0"/>
              <a:t>5</a:t>
            </a:fld>
            <a:endParaRPr lang="en-US"/>
          </a:p>
        </p:txBody>
      </p:sp>
    </p:spTree>
    <p:extLst>
      <p:ext uri="{BB962C8B-B14F-4D97-AF65-F5344CB8AC3E}">
        <p14:creationId xmlns:p14="http://schemas.microsoft.com/office/powerpoint/2010/main" val="309350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a:t>
            </a:r>
          </a:p>
          <a:p>
            <a:endParaRPr lang="en-US" dirty="0" smtClean="0"/>
          </a:p>
          <a:p>
            <a:r>
              <a:rPr lang="en-US" sz="1200" kern="1200" dirty="0" smtClean="0">
                <a:solidFill>
                  <a:schemeClr val="tx1"/>
                </a:solidFill>
                <a:effectLst/>
                <a:latin typeface="+mn-lt"/>
                <a:ea typeface="+mn-ea"/>
                <a:cs typeface="+mn-cs"/>
              </a:rPr>
              <a:t>ECMS Collection Record: here’s a screenshot of a typical collection-level record in ECMS, as viewed through the web interface</a:t>
            </a: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6</a:t>
            </a:fld>
            <a:endParaRPr lang="en-US"/>
          </a:p>
        </p:txBody>
      </p:sp>
    </p:spTree>
    <p:extLst>
      <p:ext uri="{BB962C8B-B14F-4D97-AF65-F5344CB8AC3E}">
        <p14:creationId xmlns:p14="http://schemas.microsoft.com/office/powerpoint/2010/main" val="147561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7]</a:t>
            </a:r>
          </a:p>
          <a:p>
            <a:endParaRPr lang="en-US" dirty="0" smtClean="0"/>
          </a:p>
          <a:p>
            <a:r>
              <a:rPr lang="en-US" sz="1200" kern="1200" dirty="0" smtClean="0">
                <a:solidFill>
                  <a:schemeClr val="tx1"/>
                </a:solidFill>
                <a:effectLst/>
                <a:latin typeface="+mn-lt"/>
                <a:ea typeface="+mn-ea"/>
                <a:cs typeface="+mn-cs"/>
              </a:rPr>
              <a:t>ArchivesSpace Accession Record: and here’s a screenshot of a blank Accession Record in ASpace</a:t>
            </a:r>
            <a:r>
              <a:rPr lang="en-US" sz="1200" kern="1200" baseline="0" dirty="0" smtClean="0">
                <a:solidFill>
                  <a:schemeClr val="tx1"/>
                </a:solidFill>
                <a:effectLst/>
                <a:latin typeface="+mn-lt"/>
                <a:ea typeface="+mn-ea"/>
                <a:cs typeface="+mn-cs"/>
              </a:rPr>
              <a:t> which we mapped to (using version 1.0.9)</a:t>
            </a: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7</a:t>
            </a:fld>
            <a:endParaRPr lang="en-US"/>
          </a:p>
        </p:txBody>
      </p:sp>
    </p:spTree>
    <p:extLst>
      <p:ext uri="{BB962C8B-B14F-4D97-AF65-F5344CB8AC3E}">
        <p14:creationId xmlns:p14="http://schemas.microsoft.com/office/powerpoint/2010/main" val="312567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what a portion of our mapping spreadsheet looked like, with transformations highlighted in pink. Grey indicates ArchivesSpace fields which we couldn’t map to, using our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ECMS a</a:t>
            </a:r>
            <a:r>
              <a:rPr lang="en-US" sz="1200" kern="1200" baseline="0" dirty="0" smtClean="0">
                <a:solidFill>
                  <a:schemeClr val="tx1"/>
                </a:solidFill>
                <a:effectLst/>
                <a:latin typeface="+mn-lt"/>
                <a:ea typeface="+mn-ea"/>
                <a:cs typeface="+mn-cs"/>
              </a:rPr>
              <a:t> field labeled “Donor Restrictions Apply” was filled in using a drop-down menu with choices “Yes” or “No.” We had to transform this to a Boolean value (a 1 for Yes, a 0 for No) for ArchivesSpace, which uses a checkbox to indicate Donor Restrictions. A 1 means the checkbox is checked, a 0 means it’s left unchecked.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ArchivesSpace has a field to record a collection processing plan; we had no such equivalent field in ECMS.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8</a:t>
            </a:fld>
            <a:endParaRPr lang="en-US"/>
          </a:p>
        </p:txBody>
      </p:sp>
    </p:spTree>
    <p:extLst>
      <p:ext uri="{BB962C8B-B14F-4D97-AF65-F5344CB8AC3E}">
        <p14:creationId xmlns:p14="http://schemas.microsoft.com/office/powerpoint/2010/main" val="140151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9]</a:t>
            </a:r>
          </a:p>
          <a:p>
            <a:endParaRPr lang="en-US"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end result, our test migration table. This was a long process that required the expertise of several staff to run queries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scripts in the MySQL database, export</a:t>
            </a:r>
            <a:r>
              <a:rPr lang="en-US" sz="1200" kern="1200" baseline="0" dirty="0" smtClean="0">
                <a:solidFill>
                  <a:schemeClr val="tx1"/>
                </a:solidFill>
                <a:effectLst/>
                <a:latin typeface="+mn-lt"/>
                <a:ea typeface="+mn-ea"/>
                <a:cs typeface="+mn-cs"/>
              </a:rPr>
              <a:t> data to Excel, and format it in the correct order for the ArchivesSpace importer</a:t>
            </a:r>
            <a:r>
              <a:rPr lang="en-US" sz="1200" kern="1200" dirty="0" smtClean="0">
                <a:solidFill>
                  <a:schemeClr val="tx1"/>
                </a:solidFill>
                <a:effectLst/>
                <a:latin typeface="+mn-lt"/>
                <a:ea typeface="+mn-ea"/>
                <a:cs typeface="+mn-cs"/>
              </a:rPr>
              <a:t>. We coordinated at some stages with our Library IT, but in the end performed the migration import ourselves.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several iterations and trial-and-error in our development instance, we were able to upload 14,853 records in 15 upload batches to our main production instance (we possibly could have done this in fewer batches, but since an error in one record could make the whole batch fail, this made it easier to pinpoint problems). We successfully migrated all ECMS records on March 17, 2015, and have since retired the old ECMS as a read-only reference copy.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hope that most of you</a:t>
            </a:r>
            <a:r>
              <a:rPr lang="en-US" sz="1200" kern="1200" baseline="0" dirty="0" smtClean="0">
                <a:solidFill>
                  <a:schemeClr val="tx1"/>
                </a:solidFill>
                <a:effectLst/>
                <a:latin typeface="+mn-lt"/>
                <a:ea typeface="+mn-ea"/>
                <a:cs typeface="+mn-cs"/>
              </a:rPr>
              <a:t> aren’t looking at a large custom data migration like this one, but if you are: take heart. You can do it. I had very little knowledge of data migration or scripting when I started, but it became much clearer as I went along and experimented. Even if you don’t have any access to the backend database or tables (which we didn’t, and still don’t) you can do a huge amount through the user interface. </a:t>
            </a:r>
            <a:r>
              <a:rPr lang="en-US" sz="1200" b="1" kern="1200" baseline="0" dirty="0" smtClean="0">
                <a:solidFill>
                  <a:schemeClr val="tx1"/>
                </a:solidFill>
                <a:effectLst/>
                <a:latin typeface="+mn-lt"/>
                <a:ea typeface="+mn-ea"/>
                <a:cs typeface="+mn-cs"/>
              </a:rPr>
              <a:t>Always always </a:t>
            </a:r>
            <a:r>
              <a:rPr lang="en-US" sz="1200" kern="1200" baseline="0" dirty="0" smtClean="0">
                <a:solidFill>
                  <a:schemeClr val="tx1"/>
                </a:solidFill>
                <a:effectLst/>
                <a:latin typeface="+mn-lt"/>
                <a:ea typeface="+mn-ea"/>
                <a:cs typeface="+mn-cs"/>
              </a:rPr>
              <a:t>test in a dev or sandbox instance first, which you can wipe out if you have to. Take lots of notes so you can see what you tried and what worked (or didn’t work). Ask other ASpace users for help (you don’t have to be a member to be part of the community, and even if you’re not a member you can still see the listserv archives where a lot of great questions have been asked and answered).</a:t>
            </a:r>
            <a:endParaRPr lang="en-US" sz="1200" kern="1200" dirty="0" smtClean="0">
              <a:solidFill>
                <a:schemeClr val="tx1"/>
              </a:solidFill>
              <a:effectLst/>
              <a:latin typeface="+mn-lt"/>
              <a:ea typeface="+mn-ea"/>
              <a:cs typeface="+mn-cs"/>
            </a:endParaRPr>
          </a:p>
          <a:p>
            <a:endParaRPr lang="en-US"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A5905DDC-88E5-4612-867E-1DA9791BB792}" type="slidenum">
              <a:rPr lang="en-US" smtClean="0"/>
              <a:t>9</a:t>
            </a:fld>
            <a:endParaRPr lang="en-US"/>
          </a:p>
        </p:txBody>
      </p:sp>
    </p:spTree>
    <p:extLst>
      <p:ext uri="{BB962C8B-B14F-4D97-AF65-F5344CB8AC3E}">
        <p14:creationId xmlns:p14="http://schemas.microsoft.com/office/powerpoint/2010/main" val="19539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2B106FF-BB5A-4A45-920F-B06676A52332}" type="datetime1">
              <a:rPr lang="en-US" smtClean="0"/>
              <a:t>8/31/15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87A0412-645F-48B8-8245-7482655F22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C77EEF-DFD7-431C-961B-3B2583D31DDD}" type="datetime1">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7600EA-EC24-4492-A102-EE68BC236DD0}" type="datetime1">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BEC794-32AF-4A9B-A811-C44E315FD30E}" type="datetime1">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C53B0D-462E-43CE-BB76-554B27C4A9D8}" type="datetime1">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0412-645F-48B8-8245-7482655F22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F32F1E-B6AF-46A0-BC43-3D301C77DF2C}" type="datetime1">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36261B0-4ACD-4574-9DFA-817E19ED5DE7}" type="datetime1">
              <a:rPr lang="en-US" smtClean="0"/>
              <a:t>8/31/15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03BAAC-F7F2-41DF-9B0F-0C2D3F38FD39}" type="datetime1">
              <a:rPr lang="en-US" smtClean="0"/>
              <a:t>8/31/15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FA655-AB1A-4949-920F-1DFD77D1CEC3}" type="datetime1">
              <a:rPr lang="en-US" smtClean="0"/>
              <a:t>8/31/15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FB384D-3E3A-4046-AE36-C72DE81445F7}" type="datetime1">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FB3390-0589-4F11-BF2F-D1D14DF0C3D8}" type="datetime1">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87A0412-645F-48B8-8245-7482655F22D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A58624-6078-465C-8EA2-E6BE8A85F187}" type="datetime1">
              <a:rPr lang="en-US" smtClean="0"/>
              <a:t>8/31/15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7A0412-645F-48B8-8245-7482655F22D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tasker@library.berkeley.edu"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all about A</a:t>
            </a:r>
            <a:r>
              <a:rPr lang="en-US" sz="6600" dirty="0"/>
              <a:t>S</a:t>
            </a:r>
            <a:r>
              <a:rPr lang="en-US" sz="6600" dirty="0" smtClean="0"/>
              <a:t>pace</a:t>
            </a:r>
            <a:endParaRPr lang="en-US" sz="6600" dirty="0"/>
          </a:p>
        </p:txBody>
      </p:sp>
      <p:sp>
        <p:nvSpPr>
          <p:cNvPr id="3" name="Subtitle 2"/>
          <p:cNvSpPr>
            <a:spLocks noGrp="1"/>
          </p:cNvSpPr>
          <p:nvPr>
            <p:ph type="subTitle" idx="1"/>
          </p:nvPr>
        </p:nvSpPr>
        <p:spPr>
          <a:xfrm>
            <a:off x="533400" y="3228535"/>
            <a:ext cx="7854696" cy="2800059"/>
          </a:xfrm>
        </p:spPr>
        <p:txBody>
          <a:bodyPr>
            <a:normAutofit fontScale="85000" lnSpcReduction="20000"/>
          </a:bodyPr>
          <a:lstStyle/>
          <a:p>
            <a:endParaRPr lang="en-US" dirty="0" smtClean="0"/>
          </a:p>
          <a:p>
            <a:r>
              <a:rPr lang="en-US" sz="3000" dirty="0" smtClean="0"/>
              <a:t>Implementing ArchivesSpace at the Bancroft Library</a:t>
            </a:r>
          </a:p>
          <a:p>
            <a:endParaRPr lang="en-US" sz="1400" dirty="0"/>
          </a:p>
          <a:p>
            <a:endParaRPr lang="en-US" sz="1500" dirty="0"/>
          </a:p>
          <a:p>
            <a:r>
              <a:rPr lang="en-US" sz="1900" dirty="0" smtClean="0"/>
              <a:t>Kate Tasker</a:t>
            </a:r>
          </a:p>
          <a:p>
            <a:r>
              <a:rPr lang="en-US" sz="1900" dirty="0" smtClean="0"/>
              <a:t>Digital Archivist</a:t>
            </a:r>
          </a:p>
          <a:p>
            <a:r>
              <a:rPr lang="en-US" sz="1900" dirty="0" smtClean="0"/>
              <a:t>The Bancroft Library, UC Berkeley</a:t>
            </a:r>
          </a:p>
          <a:p>
            <a:endParaRPr lang="en-US" sz="1900" dirty="0">
              <a:hlinkClick r:id="rId3"/>
            </a:endParaRPr>
          </a:p>
          <a:p>
            <a:r>
              <a:rPr lang="en-US" sz="1900" dirty="0" smtClean="0"/>
              <a:t>ktasker@library.berkeley.edu</a:t>
            </a:r>
          </a:p>
          <a:p>
            <a:r>
              <a:rPr lang="en-US" sz="1900" dirty="0" smtClean="0"/>
              <a:t>@</a:t>
            </a:r>
            <a:r>
              <a:rPr lang="en-US" sz="1900" dirty="0" err="1" smtClean="0"/>
              <a:t>kate_tasker</a:t>
            </a:r>
            <a:endParaRPr lang="en-US" sz="19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28595"/>
            <a:ext cx="2362200" cy="738188"/>
          </a:xfrm>
          <a:prstGeom prst="rect">
            <a:avLst/>
          </a:prstGeom>
        </p:spPr>
      </p:pic>
    </p:spTree>
    <p:extLst>
      <p:ext uri="{BB962C8B-B14F-4D97-AF65-F5344CB8AC3E}">
        <p14:creationId xmlns:p14="http://schemas.microsoft.com/office/powerpoint/2010/main" val="165859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1676400" cy="3657600"/>
          </a:xfrm>
        </p:spPr>
        <p:txBody>
          <a:bodyPr>
            <a:normAutofit fontScale="90000"/>
          </a:bodyPr>
          <a:lstStyle/>
          <a:p>
            <a:r>
              <a:rPr lang="en-US" sz="3200" dirty="0" smtClean="0"/>
              <a:t>“every inch of it is perfect from the bottom </a:t>
            </a:r>
            <a:br>
              <a:rPr lang="en-US" sz="3200" dirty="0" smtClean="0"/>
            </a:br>
            <a:r>
              <a:rPr lang="en-US" sz="3200" dirty="0" smtClean="0"/>
              <a:t>to the top” (…almost)</a:t>
            </a:r>
            <a:endParaRPr lang="en-US" sz="3200" dirty="0"/>
          </a:p>
        </p:txBody>
      </p:sp>
      <p:sp>
        <p:nvSpPr>
          <p:cNvPr id="3" name="Slide Number Placeholder 2"/>
          <p:cNvSpPr>
            <a:spLocks noGrp="1"/>
          </p:cNvSpPr>
          <p:nvPr>
            <p:ph type="sldNum" sz="quarter" idx="12"/>
          </p:nvPr>
        </p:nvSpPr>
        <p:spPr/>
        <p:txBody>
          <a:bodyPr/>
          <a:lstStyle/>
          <a:p>
            <a:fld id="{787A0412-645F-48B8-8245-7482655F22D3}" type="slidenum">
              <a:rPr lang="en-US" smtClean="0"/>
              <a:t>10</a:t>
            </a:fld>
            <a:endParaRPr lang="en-US"/>
          </a:p>
        </p:txBody>
      </p:sp>
    </p:spTree>
    <p:extLst>
      <p:ext uri="{BB962C8B-B14F-4D97-AF65-F5344CB8AC3E}">
        <p14:creationId xmlns:p14="http://schemas.microsoft.com/office/powerpoint/2010/main" val="17485264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7A0412-645F-48B8-8245-7482655F22D3}"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778" y="76200"/>
            <a:ext cx="6907203" cy="6663510"/>
          </a:xfrm>
          <a:prstGeom prst="rect">
            <a:avLst/>
          </a:prstGeom>
        </p:spPr>
      </p:pic>
      <p:sp>
        <p:nvSpPr>
          <p:cNvPr id="2" name="Oval 1"/>
          <p:cNvSpPr/>
          <p:nvPr/>
        </p:nvSpPr>
        <p:spPr>
          <a:xfrm>
            <a:off x="4724400" y="6172200"/>
            <a:ext cx="3962400" cy="5675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9977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7125" y="308212"/>
            <a:ext cx="8458200" cy="1143000"/>
          </a:xfrm>
        </p:spPr>
        <p:txBody>
          <a:bodyPr>
            <a:noAutofit/>
          </a:bodyPr>
          <a:lstStyle/>
          <a:p>
            <a:r>
              <a:rPr lang="en-US" sz="3600" dirty="0" smtClean="0"/>
              <a:t>“…next up for us is to worry about the files…”</a:t>
            </a:r>
            <a:endParaRPr lang="en-US" sz="3600" dirty="0"/>
          </a:p>
        </p:txBody>
      </p:sp>
      <p:sp>
        <p:nvSpPr>
          <p:cNvPr id="3" name="Content Placeholder 2"/>
          <p:cNvSpPr>
            <a:spLocks noGrp="1"/>
          </p:cNvSpPr>
          <p:nvPr>
            <p:ph idx="1"/>
          </p:nvPr>
        </p:nvSpPr>
        <p:spPr>
          <a:xfrm>
            <a:off x="457200" y="1905000"/>
            <a:ext cx="8229600" cy="4389120"/>
          </a:xfrm>
        </p:spPr>
        <p:txBody>
          <a:bodyPr/>
          <a:lstStyle/>
          <a:p>
            <a:r>
              <a:rPr lang="en-US" dirty="0" smtClean="0"/>
              <a:t>1,286 XML files </a:t>
            </a:r>
            <a:endParaRPr lang="en-US" dirty="0"/>
          </a:p>
          <a:p>
            <a:r>
              <a:rPr lang="en-US" dirty="0" smtClean="0"/>
              <a:t>Various encoding methods</a:t>
            </a:r>
          </a:p>
          <a:p>
            <a:r>
              <a:rPr lang="en-US" dirty="0" smtClean="0"/>
              <a:t>323 with Digital Archival Object elements &lt;</a:t>
            </a:r>
            <a:r>
              <a:rPr lang="en-US" dirty="0" err="1" smtClean="0"/>
              <a:t>dao</a:t>
            </a:r>
            <a:r>
              <a:rPr lang="en-US" dirty="0" smtClean="0"/>
              <a:t>&gt;</a:t>
            </a:r>
          </a:p>
          <a:p>
            <a:r>
              <a:rPr lang="en-US" dirty="0" smtClean="0"/>
              <a:t>22 successfully imported so far…</a:t>
            </a:r>
          </a:p>
          <a:p>
            <a:endParaRPr lang="en-US" dirty="0"/>
          </a:p>
        </p:txBody>
      </p:sp>
      <p:sp>
        <p:nvSpPr>
          <p:cNvPr id="2" name="Slide Number Placeholder 1"/>
          <p:cNvSpPr>
            <a:spLocks noGrp="1"/>
          </p:cNvSpPr>
          <p:nvPr>
            <p:ph type="sldNum" sz="quarter" idx="12"/>
          </p:nvPr>
        </p:nvSpPr>
        <p:spPr/>
        <p:txBody>
          <a:bodyPr/>
          <a:lstStyle/>
          <a:p>
            <a:fld id="{787A0412-645F-48B8-8245-7482655F22D3}" type="slidenum">
              <a:rPr lang="en-US" smtClean="0"/>
              <a:t>12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680651"/>
            <a:ext cx="1924050" cy="5653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605593"/>
            <a:ext cx="2325147" cy="715430"/>
          </a:xfrm>
          <a:prstGeom prst="rect">
            <a:avLst/>
          </a:prstGeom>
        </p:spPr>
      </p:pic>
      <p:sp>
        <p:nvSpPr>
          <p:cNvPr id="9" name="TextBox 8"/>
          <p:cNvSpPr txBox="1"/>
          <p:nvPr/>
        </p:nvSpPr>
        <p:spPr>
          <a:xfrm>
            <a:off x="1828800" y="1447800"/>
            <a:ext cx="6781800" cy="369332"/>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8033" y="4287671"/>
            <a:ext cx="6325483" cy="781159"/>
          </a:xfrm>
          <a:prstGeom prst="rect">
            <a:avLst/>
          </a:prstGeom>
        </p:spPr>
      </p:pic>
    </p:spTree>
    <p:extLst>
      <p:ext uri="{BB962C8B-B14F-4D97-AF65-F5344CB8AC3E}">
        <p14:creationId xmlns:p14="http://schemas.microsoft.com/office/powerpoint/2010/main" val="2615949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458200" cy="4846320"/>
          </a:xfrm>
        </p:spPr>
        <p:txBody>
          <a:bodyPr>
            <a:normAutofit/>
          </a:bodyPr>
          <a:lstStyle/>
          <a:p>
            <a:pPr marL="0" indent="0">
              <a:buNone/>
            </a:pPr>
            <a:endParaRPr lang="en-US" dirty="0" smtClean="0"/>
          </a:p>
          <a:p>
            <a:pPr marL="0" indent="0">
              <a:buNone/>
            </a:pPr>
            <a:r>
              <a:rPr lang="en-US" dirty="0" smtClean="0"/>
              <a:t>EAD-valid legacy encoding:</a:t>
            </a:r>
          </a:p>
          <a:p>
            <a:endParaRPr lang="en-US" sz="2400" dirty="0" smtClean="0"/>
          </a:p>
          <a:p>
            <a:pPr marL="0" indent="0">
              <a:buNone/>
            </a:pPr>
            <a:r>
              <a:rPr lang="en-US" sz="2400" dirty="0" smtClean="0"/>
              <a:t>&lt;</a:t>
            </a:r>
            <a:r>
              <a:rPr lang="en-US" sz="2400" b="1" dirty="0"/>
              <a:t>physdesc</a:t>
            </a:r>
            <a:r>
              <a:rPr lang="en-US" sz="2400" dirty="0"/>
              <a:t> label="Extent"&gt;</a:t>
            </a:r>
          </a:p>
          <a:p>
            <a:pPr marL="393192" lvl="1" indent="0">
              <a:buNone/>
            </a:pPr>
            <a:r>
              <a:rPr lang="en-US" dirty="0" smtClean="0"/>
              <a:t>&lt;</a:t>
            </a:r>
            <a:r>
              <a:rPr lang="en-US" b="1" dirty="0" smtClean="0"/>
              <a:t>extent</a:t>
            </a:r>
            <a:r>
              <a:rPr lang="en-US" dirty="0" smtClean="0"/>
              <a:t>&gt;1 album </a:t>
            </a:r>
            <a:r>
              <a:rPr lang="en-US" dirty="0"/>
              <a:t>(1 prelim. leaf, 24 photographic prints mounted on 12 leaves</a:t>
            </a:r>
            <a:r>
              <a:rPr lang="en-US" dirty="0" smtClean="0"/>
              <a:t>)</a:t>
            </a:r>
          </a:p>
          <a:p>
            <a:pPr marL="393192" lvl="1" indent="0">
              <a:buNone/>
            </a:pPr>
            <a:r>
              <a:rPr lang="en-US" dirty="0" smtClean="0"/>
              <a:t>&lt;/</a:t>
            </a:r>
            <a:r>
              <a:rPr lang="en-US" b="1" dirty="0" smtClean="0"/>
              <a:t>exten</a:t>
            </a:r>
            <a:r>
              <a:rPr lang="en-US" dirty="0" smtClean="0"/>
              <a:t>t&gt;</a:t>
            </a:r>
            <a:endParaRPr lang="en-US" dirty="0"/>
          </a:p>
          <a:p>
            <a:pPr marL="0" indent="0">
              <a:buNone/>
            </a:pPr>
            <a:r>
              <a:rPr lang="en-US" sz="2400" dirty="0"/>
              <a:t>&lt;/</a:t>
            </a:r>
            <a:r>
              <a:rPr lang="en-US" sz="2400" b="1" dirty="0"/>
              <a:t>physdesc</a:t>
            </a:r>
            <a:r>
              <a:rPr lang="en-US" sz="2400" dirty="0"/>
              <a:t>&gt;</a:t>
            </a:r>
          </a:p>
          <a:p>
            <a:pPr marL="0" indent="0">
              <a:buNone/>
            </a:pPr>
            <a:endParaRPr lang="en-US" dirty="0" smtClean="0"/>
          </a:p>
        </p:txBody>
      </p:sp>
      <p:sp>
        <p:nvSpPr>
          <p:cNvPr id="2" name="Slide Number Placeholder 1"/>
          <p:cNvSpPr>
            <a:spLocks noGrp="1"/>
          </p:cNvSpPr>
          <p:nvPr>
            <p:ph type="sldNum" sz="quarter" idx="12"/>
          </p:nvPr>
        </p:nvSpPr>
        <p:spPr/>
        <p:txBody>
          <a:bodyPr/>
          <a:lstStyle/>
          <a:p>
            <a:fld id="{787A0412-645F-48B8-8245-7482655F22D3}" type="slidenum">
              <a:rPr lang="en-US" smtClean="0"/>
              <a:t>13</a:t>
            </a:fld>
            <a:endParaRPr lang="en-US"/>
          </a:p>
        </p:txBody>
      </p:sp>
      <p:sp>
        <p:nvSpPr>
          <p:cNvPr id="9" name="TextBox 8"/>
          <p:cNvSpPr txBox="1"/>
          <p:nvPr/>
        </p:nvSpPr>
        <p:spPr>
          <a:xfrm>
            <a:off x="1828800" y="1447800"/>
            <a:ext cx="6781800" cy="369332"/>
          </a:xfrm>
          <a:prstGeom prst="rect">
            <a:avLst/>
          </a:prstGeom>
          <a:noFill/>
        </p:spPr>
        <p:txBody>
          <a:bodyPr wrap="square" rtlCol="0">
            <a:spAutoFit/>
          </a:bodyPr>
          <a:lstStyle/>
          <a:p>
            <a:endParaRPr lang="en-US" dirty="0"/>
          </a:p>
        </p:txBody>
      </p:sp>
      <p:sp>
        <p:nvSpPr>
          <p:cNvPr id="5" name="Title 4"/>
          <p:cNvSpPr>
            <a:spLocks noGrp="1"/>
          </p:cNvSpPr>
          <p:nvPr>
            <p:ph type="title"/>
          </p:nvPr>
        </p:nvSpPr>
        <p:spPr>
          <a:xfrm>
            <a:off x="381000" y="876300"/>
            <a:ext cx="8229600" cy="1143000"/>
          </a:xfrm>
        </p:spPr>
        <p:txBody>
          <a:bodyPr>
            <a:normAutofit fontScale="90000"/>
          </a:bodyPr>
          <a:lstStyle/>
          <a:p>
            <a:r>
              <a:rPr lang="en-US" dirty="0"/>
              <a:t>The </a:t>
            </a:r>
            <a:r>
              <a:rPr lang="en-US" dirty="0" smtClean="0"/>
              <a:t>“Extent” </a:t>
            </a:r>
            <a:r>
              <a:rPr lang="en-US" dirty="0"/>
              <a:t>of the Issue…</a:t>
            </a:r>
            <a:br>
              <a:rPr lang="en-US" dirty="0"/>
            </a:br>
            <a:endParaRPr lang="en-US" dirty="0"/>
          </a:p>
        </p:txBody>
      </p:sp>
    </p:spTree>
    <p:extLst>
      <p:ext uri="{BB962C8B-B14F-4D97-AF65-F5344CB8AC3E}">
        <p14:creationId xmlns:p14="http://schemas.microsoft.com/office/powerpoint/2010/main" val="5325706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458200" cy="4191000"/>
          </a:xfrm>
        </p:spPr>
        <p:txBody>
          <a:bodyPr>
            <a:normAutofit/>
          </a:bodyPr>
          <a:lstStyle/>
          <a:p>
            <a:pPr marL="0" indent="0">
              <a:buNone/>
            </a:pPr>
            <a:endParaRPr lang="en-US" dirty="0" smtClean="0"/>
          </a:p>
          <a:p>
            <a:pPr marL="0" indent="0">
              <a:buNone/>
            </a:pPr>
            <a:endParaRPr lang="en-US" dirty="0" smtClean="0"/>
          </a:p>
        </p:txBody>
      </p:sp>
      <p:sp>
        <p:nvSpPr>
          <p:cNvPr id="2" name="Slide Number Placeholder 1"/>
          <p:cNvSpPr>
            <a:spLocks noGrp="1"/>
          </p:cNvSpPr>
          <p:nvPr>
            <p:ph type="sldNum" sz="quarter" idx="12"/>
          </p:nvPr>
        </p:nvSpPr>
        <p:spPr/>
        <p:txBody>
          <a:bodyPr/>
          <a:lstStyle/>
          <a:p>
            <a:fld id="{787A0412-645F-48B8-8245-7482655F22D3}" type="slidenum">
              <a:rPr lang="en-US" smtClean="0"/>
              <a:t>14</a:t>
            </a:fld>
            <a:endParaRPr lang="en-US"/>
          </a:p>
        </p:txBody>
      </p:sp>
      <p:sp>
        <p:nvSpPr>
          <p:cNvPr id="9" name="TextBox 8"/>
          <p:cNvSpPr txBox="1"/>
          <p:nvPr/>
        </p:nvSpPr>
        <p:spPr>
          <a:xfrm>
            <a:off x="1828800" y="1447800"/>
            <a:ext cx="6781800" cy="369332"/>
          </a:xfrm>
          <a:prstGeom prst="rect">
            <a:avLst/>
          </a:prstGeom>
          <a:noFill/>
        </p:spPr>
        <p:txBody>
          <a:bodyPr wrap="square" rtlCol="0">
            <a:spAutoFit/>
          </a:bodyPr>
          <a:lstStyle/>
          <a:p>
            <a:endParaRPr lang="en-US" dirty="0"/>
          </a:p>
        </p:txBody>
      </p:sp>
      <p:sp>
        <p:nvSpPr>
          <p:cNvPr id="5" name="Title 4"/>
          <p:cNvSpPr>
            <a:spLocks noGrp="1"/>
          </p:cNvSpPr>
          <p:nvPr>
            <p:ph type="title"/>
          </p:nvPr>
        </p:nvSpPr>
        <p:spPr>
          <a:xfrm>
            <a:off x="381000" y="876300"/>
            <a:ext cx="8229600" cy="1143000"/>
          </a:xfrm>
        </p:spPr>
        <p:txBody>
          <a:bodyPr>
            <a:normAutofit fontScale="90000"/>
          </a:bodyPr>
          <a:lstStyle/>
          <a:p>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43000"/>
            <a:ext cx="8229600" cy="2961175"/>
          </a:xfrm>
          <a:prstGeom prst="rect">
            <a:avLst/>
          </a:prstGeom>
        </p:spPr>
      </p:pic>
      <p:sp>
        <p:nvSpPr>
          <p:cNvPr id="6" name="TextBox 5"/>
          <p:cNvSpPr txBox="1"/>
          <p:nvPr/>
        </p:nvSpPr>
        <p:spPr>
          <a:xfrm>
            <a:off x="712527" y="4267200"/>
            <a:ext cx="7848600" cy="2031325"/>
          </a:xfrm>
          <a:prstGeom prst="rect">
            <a:avLst/>
          </a:prstGeom>
          <a:noFill/>
        </p:spPr>
        <p:txBody>
          <a:bodyPr wrap="square" rtlCol="0">
            <a:spAutoFit/>
          </a:bodyPr>
          <a:lstStyle/>
          <a:p>
            <a:endParaRPr lang="en-US" dirty="0" smtClean="0"/>
          </a:p>
          <a:p>
            <a:r>
              <a:rPr lang="en-US" dirty="0" smtClean="0"/>
              <a:t>This string was automatically added to our “controlled” value list of Extent Types… </a:t>
            </a:r>
          </a:p>
          <a:p>
            <a:endParaRPr lang="en-US" dirty="0" smtClean="0"/>
          </a:p>
          <a:p>
            <a:endParaRPr lang="en-US" dirty="0"/>
          </a:p>
          <a:p>
            <a:r>
              <a:rPr lang="en-US" dirty="0" smtClean="0">
                <a:solidFill>
                  <a:srgbClr val="FF0000"/>
                </a:solidFill>
                <a:latin typeface="Hobo Std" pitchFamily="34" charset="0"/>
              </a:rPr>
              <a:t>(= </a:t>
            </a:r>
            <a:r>
              <a:rPr lang="en-US" dirty="0">
                <a:solidFill>
                  <a:srgbClr val="FF0000"/>
                </a:solidFill>
                <a:latin typeface="Hobo Std" pitchFamily="34" charset="0"/>
              </a:rPr>
              <a:t>Hot Mess!)</a:t>
            </a:r>
          </a:p>
          <a:p>
            <a:r>
              <a:rPr lang="en-US" dirty="0" smtClean="0"/>
              <a:t>						</a:t>
            </a:r>
            <a:endParaRPr lang="en-US" dirty="0">
              <a:solidFill>
                <a:srgbClr val="FF0000"/>
              </a:solidFill>
              <a:latin typeface="Hobo Std" pitchFamily="34" charset="0"/>
            </a:endParaRPr>
          </a:p>
        </p:txBody>
      </p:sp>
      <p:cxnSp>
        <p:nvCxnSpPr>
          <p:cNvPr id="11" name="Straight Arrow Connector 10"/>
          <p:cNvCxnSpPr/>
          <p:nvPr/>
        </p:nvCxnSpPr>
        <p:spPr>
          <a:xfrm flipH="1" flipV="1">
            <a:off x="7245255" y="4111047"/>
            <a:ext cx="755745" cy="332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3817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7A0412-645F-48B8-8245-7482655F22D3}" type="slidenum">
              <a:rPr lang="en-US" smtClean="0"/>
              <a:t>15</a:t>
            </a:fld>
            <a:endParaRPr lang="en-US"/>
          </a:p>
        </p:txBody>
      </p:sp>
      <p:sp>
        <p:nvSpPr>
          <p:cNvPr id="9" name="TextBox 8"/>
          <p:cNvSpPr txBox="1"/>
          <p:nvPr/>
        </p:nvSpPr>
        <p:spPr>
          <a:xfrm>
            <a:off x="1828800" y="1447800"/>
            <a:ext cx="6781800" cy="369332"/>
          </a:xfrm>
          <a:prstGeom prst="rect">
            <a:avLst/>
          </a:prstGeom>
          <a:noFill/>
        </p:spPr>
        <p:txBody>
          <a:bodyPr wrap="square" rtlCol="0">
            <a:spAutoFit/>
          </a:bodyPr>
          <a:lstStyle/>
          <a:p>
            <a:endParaRPr lang="en-US" dirty="0"/>
          </a:p>
        </p:txBody>
      </p:sp>
      <p:sp>
        <p:nvSpPr>
          <p:cNvPr id="5" name="Title 4"/>
          <p:cNvSpPr>
            <a:spLocks noGrp="1"/>
          </p:cNvSpPr>
          <p:nvPr>
            <p:ph type="title"/>
          </p:nvPr>
        </p:nvSpPr>
        <p:spPr>
          <a:xfrm>
            <a:off x="381000" y="655082"/>
            <a:ext cx="8229600" cy="2324100"/>
          </a:xfrm>
        </p:spPr>
        <p:txBody>
          <a:bodyPr>
            <a:normAutofit/>
          </a:bodyPr>
          <a:lstStyle/>
          <a:p>
            <a:r>
              <a:rPr lang="en-US" dirty="0"/>
              <a:t/>
            </a:r>
            <a:br>
              <a:rPr lang="en-US" dirty="0"/>
            </a:br>
            <a:endParaRPr lang="en-US" dirty="0"/>
          </a:p>
        </p:txBody>
      </p:sp>
      <p:sp>
        <p:nvSpPr>
          <p:cNvPr id="8" name="TextBox 7"/>
          <p:cNvSpPr txBox="1"/>
          <p:nvPr/>
        </p:nvSpPr>
        <p:spPr>
          <a:xfrm>
            <a:off x="268314" y="1295400"/>
            <a:ext cx="8113686" cy="2554545"/>
          </a:xfrm>
          <a:prstGeom prst="rect">
            <a:avLst/>
          </a:prstGeom>
          <a:noFill/>
        </p:spPr>
        <p:txBody>
          <a:bodyPr wrap="square" rtlCol="0">
            <a:spAutoFit/>
          </a:bodyPr>
          <a:lstStyle/>
          <a:p>
            <a:endParaRPr lang="en-US" sz="2000" dirty="0" smtClean="0"/>
          </a:p>
          <a:p>
            <a:r>
              <a:rPr lang="en-US" sz="2000" dirty="0" smtClean="0"/>
              <a:t>&lt;</a:t>
            </a:r>
            <a:r>
              <a:rPr lang="en-US" sz="2000" b="1" dirty="0" smtClean="0"/>
              <a:t>physdesc</a:t>
            </a:r>
            <a:r>
              <a:rPr lang="en-US" sz="2000" dirty="0" smtClean="0"/>
              <a:t>&gt;</a:t>
            </a:r>
          </a:p>
          <a:p>
            <a:r>
              <a:rPr lang="en-US" sz="2000" dirty="0" smtClean="0"/>
              <a:t>     </a:t>
            </a:r>
            <a:r>
              <a:rPr lang="en-US" sz="2000" dirty="0" smtClean="0">
                <a:solidFill>
                  <a:srgbClr val="FF0000"/>
                </a:solidFill>
              </a:rPr>
              <a:t>&lt;</a:t>
            </a:r>
            <a:r>
              <a:rPr lang="en-US" sz="2000" b="1" dirty="0" smtClean="0">
                <a:solidFill>
                  <a:srgbClr val="FF0000"/>
                </a:solidFill>
              </a:rPr>
              <a:t>extent</a:t>
            </a:r>
            <a:r>
              <a:rPr lang="en-US" sz="2000" dirty="0" smtClean="0">
                <a:solidFill>
                  <a:srgbClr val="FF0000"/>
                </a:solidFill>
              </a:rPr>
              <a:t>&gt; 0 needs updating&lt;/</a:t>
            </a:r>
            <a:r>
              <a:rPr lang="en-US" sz="2000" b="1" dirty="0" smtClean="0">
                <a:solidFill>
                  <a:srgbClr val="FF0000"/>
                </a:solidFill>
              </a:rPr>
              <a:t>extent</a:t>
            </a:r>
            <a:r>
              <a:rPr lang="en-US" sz="2000" dirty="0" smtClean="0">
                <a:solidFill>
                  <a:srgbClr val="FF0000"/>
                </a:solidFill>
              </a:rPr>
              <a:t>&gt;</a:t>
            </a:r>
          </a:p>
          <a:p>
            <a:r>
              <a:rPr lang="en-US" sz="2000" dirty="0" smtClean="0"/>
              <a:t>     &lt;</a:t>
            </a:r>
            <a:r>
              <a:rPr lang="en-US" sz="2000" b="1" dirty="0" smtClean="0"/>
              <a:t>extent</a:t>
            </a:r>
            <a:r>
              <a:rPr lang="en-US" sz="2000" dirty="0" smtClean="0"/>
              <a:t>&gt;Number of containers: 20 cartons; Linear feet: 25</a:t>
            </a:r>
          </a:p>
          <a:p>
            <a:r>
              <a:rPr lang="en-US" sz="2000" dirty="0" smtClean="0"/>
              <a:t>    &lt;/</a:t>
            </a:r>
            <a:r>
              <a:rPr lang="en-US" sz="2000" b="1" dirty="0" smtClean="0"/>
              <a:t>extent</a:t>
            </a:r>
            <a:r>
              <a:rPr lang="en-US" sz="2000" dirty="0" smtClean="0"/>
              <a:t>&gt;</a:t>
            </a:r>
          </a:p>
          <a:p>
            <a:r>
              <a:rPr lang="en-US" sz="2000" dirty="0" smtClean="0"/>
              <a:t>&lt;/</a:t>
            </a:r>
            <a:r>
              <a:rPr lang="en-US" sz="2000" b="1" dirty="0" smtClean="0"/>
              <a:t>physdesc</a:t>
            </a:r>
            <a:r>
              <a:rPr lang="en-US" sz="2000" dirty="0" smtClean="0"/>
              <a:t>&gt;</a:t>
            </a:r>
          </a:p>
          <a:p>
            <a:endParaRPr lang="en-US" sz="2000" dirty="0"/>
          </a:p>
          <a:p>
            <a:endParaRPr lang="en-US" sz="2000" dirty="0"/>
          </a:p>
        </p:txBody>
      </p:sp>
      <p:sp>
        <p:nvSpPr>
          <p:cNvPr id="10" name="TextBox 9"/>
          <p:cNvSpPr txBox="1"/>
          <p:nvPr/>
        </p:nvSpPr>
        <p:spPr>
          <a:xfrm>
            <a:off x="533400" y="734225"/>
            <a:ext cx="3619500" cy="861774"/>
          </a:xfrm>
          <a:prstGeom prst="rect">
            <a:avLst/>
          </a:prstGeom>
          <a:noFill/>
        </p:spPr>
        <p:txBody>
          <a:bodyPr wrap="square" rtlCol="0">
            <a:spAutoFit/>
          </a:bodyPr>
          <a:lstStyle/>
          <a:p>
            <a:r>
              <a:rPr lang="en-US" sz="3200" b="1" dirty="0" smtClean="0">
                <a:solidFill>
                  <a:schemeClr val="accent1"/>
                </a:solidFill>
              </a:rPr>
              <a:t>The Fix</a:t>
            </a:r>
          </a:p>
          <a:p>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14" y="3467106"/>
            <a:ext cx="8416871" cy="2895600"/>
          </a:xfrm>
          <a:prstGeom prst="rect">
            <a:avLst/>
          </a:prstGeom>
        </p:spPr>
      </p:pic>
    </p:spTree>
    <p:extLst>
      <p:ext uri="{BB962C8B-B14F-4D97-AF65-F5344CB8AC3E}">
        <p14:creationId xmlns:p14="http://schemas.microsoft.com/office/powerpoint/2010/main" val="3922228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914400"/>
          </a:xfrm>
        </p:spPr>
        <p:txBody>
          <a:bodyPr>
            <a:normAutofit/>
          </a:bodyPr>
          <a:lstStyle/>
          <a:p>
            <a:r>
              <a:rPr lang="en-US" sz="4400" dirty="0" smtClean="0"/>
              <a:t>Success!</a:t>
            </a:r>
            <a:endParaRPr lang="en-US" sz="4400" dirty="0"/>
          </a:p>
        </p:txBody>
      </p:sp>
      <p:sp>
        <p:nvSpPr>
          <p:cNvPr id="3" name="Slide Number Placeholder 2"/>
          <p:cNvSpPr>
            <a:spLocks noGrp="1"/>
          </p:cNvSpPr>
          <p:nvPr>
            <p:ph type="sldNum" sz="quarter" idx="12"/>
          </p:nvPr>
        </p:nvSpPr>
        <p:spPr/>
        <p:txBody>
          <a:bodyPr/>
          <a:lstStyle/>
          <a:p>
            <a:fld id="{787A0412-645F-48B8-8245-7482655F22D3}" type="slidenum">
              <a:rPr lang="en-US" smtClean="0"/>
              <a:t>16</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524000"/>
            <a:ext cx="7506029" cy="4953000"/>
          </a:xfrm>
        </p:spPr>
      </p:pic>
    </p:spTree>
    <p:extLst>
      <p:ext uri="{BB962C8B-B14F-4D97-AF65-F5344CB8AC3E}">
        <p14:creationId xmlns:p14="http://schemas.microsoft.com/office/powerpoint/2010/main" val="28942075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914400"/>
          </a:xfrm>
        </p:spPr>
        <p:txBody>
          <a:bodyPr>
            <a:normAutofit/>
          </a:bodyPr>
          <a:lstStyle/>
          <a:p>
            <a:r>
              <a:rPr lang="en-US" sz="4400" dirty="0" smtClean="0"/>
              <a:t>It’s Not </a:t>
            </a:r>
            <a:r>
              <a:rPr lang="en-US" sz="4400" i="1" dirty="0" smtClean="0"/>
              <a:t>All</a:t>
            </a:r>
            <a:r>
              <a:rPr lang="en-US" sz="4400" dirty="0" smtClean="0"/>
              <a:t> About ASpace</a:t>
            </a:r>
            <a:endParaRPr lang="en-US" sz="4400" dirty="0"/>
          </a:p>
        </p:txBody>
      </p:sp>
      <p:sp>
        <p:nvSpPr>
          <p:cNvPr id="3" name="Slide Number Placeholder 2"/>
          <p:cNvSpPr>
            <a:spLocks noGrp="1"/>
          </p:cNvSpPr>
          <p:nvPr>
            <p:ph type="sldNum" sz="quarter" idx="12"/>
          </p:nvPr>
        </p:nvSpPr>
        <p:spPr/>
        <p:txBody>
          <a:bodyPr/>
          <a:lstStyle/>
          <a:p>
            <a:fld id="{787A0412-645F-48B8-8245-7482655F22D3}" type="slidenum">
              <a:rPr lang="en-US" smtClean="0"/>
              <a:t>17</a:t>
            </a:fld>
            <a:endParaRPr lang="en-US"/>
          </a:p>
        </p:txBody>
      </p:sp>
      <p:sp>
        <p:nvSpPr>
          <p:cNvPr id="4" name="Content Placeholder 3"/>
          <p:cNvSpPr>
            <a:spLocks noGrp="1"/>
          </p:cNvSpPr>
          <p:nvPr>
            <p:ph idx="1"/>
          </p:nvPr>
        </p:nvSpPr>
        <p:spPr/>
        <p:txBody>
          <a:bodyPr/>
          <a:lstStyle/>
          <a:p>
            <a:pPr marL="0" indent="0">
              <a:buNone/>
            </a:pPr>
            <a:r>
              <a:rPr lang="en-US" sz="2800" dirty="0" smtClean="0">
                <a:solidFill>
                  <a:schemeClr val="accent1"/>
                </a:solidFill>
              </a:rPr>
              <a:t>Implementing a new collection management system is also about implementing change</a:t>
            </a:r>
          </a:p>
          <a:p>
            <a:pPr lvl="1"/>
            <a:endParaRPr lang="en-US" dirty="0" smtClean="0"/>
          </a:p>
          <a:p>
            <a:pPr lvl="1"/>
            <a:r>
              <a:rPr lang="en-US" sz="2600" dirty="0" smtClean="0"/>
              <a:t>Change from </a:t>
            </a:r>
            <a:r>
              <a:rPr lang="en-US" sz="2600" dirty="0" smtClean="0">
                <a:solidFill>
                  <a:schemeClr val="bg2">
                    <a:lumMod val="50000"/>
                  </a:schemeClr>
                </a:solidFill>
              </a:rPr>
              <a:t>existing tools</a:t>
            </a:r>
          </a:p>
          <a:p>
            <a:pPr lvl="1"/>
            <a:r>
              <a:rPr lang="en-US" sz="2600" dirty="0" smtClean="0"/>
              <a:t>Change from </a:t>
            </a:r>
            <a:r>
              <a:rPr lang="en-US" sz="2600" dirty="0" smtClean="0">
                <a:solidFill>
                  <a:schemeClr val="accent5">
                    <a:lumMod val="75000"/>
                  </a:schemeClr>
                </a:solidFill>
              </a:rPr>
              <a:t>existing workflows</a:t>
            </a:r>
          </a:p>
          <a:p>
            <a:pPr lvl="1"/>
            <a:r>
              <a:rPr lang="en-US" sz="2600" dirty="0" smtClean="0"/>
              <a:t>Change from </a:t>
            </a:r>
            <a:r>
              <a:rPr lang="en-US" sz="2600" dirty="0" smtClean="0">
                <a:solidFill>
                  <a:srgbClr val="7030A0"/>
                </a:solidFill>
              </a:rPr>
              <a:t>existing policies</a:t>
            </a:r>
          </a:p>
          <a:p>
            <a:pPr marL="393192" lvl="1" indent="0">
              <a:buNone/>
            </a:pPr>
            <a:endParaRPr lang="en-US" dirty="0"/>
          </a:p>
        </p:txBody>
      </p:sp>
    </p:spTree>
    <p:extLst>
      <p:ext uri="{BB962C8B-B14F-4D97-AF65-F5344CB8AC3E}">
        <p14:creationId xmlns:p14="http://schemas.microsoft.com/office/powerpoint/2010/main" val="19270194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pPr algn="ctr"/>
            <a:r>
              <a:rPr lang="en-US" sz="4000" dirty="0" smtClean="0"/>
              <a:t>“you’ll be all about ASpace: no trouble”</a:t>
            </a:r>
            <a:endParaRPr lang="en-US" sz="4000" dirty="0"/>
          </a:p>
        </p:txBody>
      </p:sp>
      <p:sp>
        <p:nvSpPr>
          <p:cNvPr id="3" name="Content Placeholder 2"/>
          <p:cNvSpPr>
            <a:spLocks noGrp="1"/>
          </p:cNvSpPr>
          <p:nvPr>
            <p:ph idx="1"/>
          </p:nvPr>
        </p:nvSpPr>
        <p:spPr>
          <a:xfrm>
            <a:off x="457200" y="1524000"/>
            <a:ext cx="8229600" cy="4267200"/>
          </a:xfrm>
        </p:spPr>
        <p:txBody>
          <a:bodyPr>
            <a:noAutofit/>
          </a:bodyPr>
          <a:lstStyle/>
          <a:p>
            <a:pPr>
              <a:lnSpc>
                <a:spcPct val="150000"/>
              </a:lnSpc>
            </a:pPr>
            <a:endParaRPr lang="en-US" sz="2400" dirty="0" smtClean="0"/>
          </a:p>
          <a:p>
            <a:pPr>
              <a:lnSpc>
                <a:spcPct val="150000"/>
              </a:lnSpc>
            </a:pPr>
            <a:r>
              <a:rPr lang="en-US" sz="2400" dirty="0" smtClean="0">
                <a:solidFill>
                  <a:schemeClr val="bg2">
                    <a:lumMod val="50000"/>
                  </a:schemeClr>
                </a:solidFill>
              </a:rPr>
              <a:t>Your migration is only as good as your source data.</a:t>
            </a:r>
          </a:p>
          <a:p>
            <a:pPr>
              <a:lnSpc>
                <a:spcPct val="150000"/>
              </a:lnSpc>
            </a:pPr>
            <a:r>
              <a:rPr lang="en-US" sz="2400" dirty="0" smtClean="0">
                <a:solidFill>
                  <a:schemeClr val="accent1">
                    <a:lumMod val="75000"/>
                  </a:schemeClr>
                </a:solidFill>
              </a:rPr>
              <a:t>Form good partnerships and listen to people.</a:t>
            </a:r>
          </a:p>
          <a:p>
            <a:pPr>
              <a:lnSpc>
                <a:spcPct val="150000"/>
              </a:lnSpc>
            </a:pPr>
            <a:r>
              <a:rPr lang="en-US" sz="2400" dirty="0" smtClean="0">
                <a:solidFill>
                  <a:schemeClr val="bg2">
                    <a:lumMod val="50000"/>
                  </a:schemeClr>
                </a:solidFill>
              </a:rPr>
              <a:t>Learn about data mapping and/or seek help from technical staff.</a:t>
            </a:r>
          </a:p>
          <a:p>
            <a:pPr>
              <a:lnSpc>
                <a:spcPct val="150000"/>
              </a:lnSpc>
            </a:pPr>
            <a:r>
              <a:rPr lang="en-US" sz="2400" dirty="0" smtClean="0">
                <a:solidFill>
                  <a:schemeClr val="accent1">
                    <a:lumMod val="75000"/>
                  </a:schemeClr>
                </a:solidFill>
              </a:rPr>
              <a:t>Take the opportunity to review old policies and practices.</a:t>
            </a:r>
          </a:p>
          <a:p>
            <a:pPr>
              <a:lnSpc>
                <a:spcPct val="150000"/>
              </a:lnSpc>
            </a:pPr>
            <a:r>
              <a:rPr lang="en-US" sz="2400" dirty="0" smtClean="0">
                <a:solidFill>
                  <a:schemeClr val="bg2">
                    <a:lumMod val="50000"/>
                  </a:schemeClr>
                </a:solidFill>
              </a:rPr>
              <a:t>It’s only for now: change and improvements come often!</a:t>
            </a:r>
            <a:endParaRPr lang="en-US" sz="2400" dirty="0">
              <a:solidFill>
                <a:schemeClr val="bg2">
                  <a:lumMod val="50000"/>
                </a:schemeClr>
              </a:solidFill>
            </a:endParaRPr>
          </a:p>
        </p:txBody>
      </p:sp>
      <p:sp>
        <p:nvSpPr>
          <p:cNvPr id="2" name="Slide Number Placeholder 1"/>
          <p:cNvSpPr>
            <a:spLocks noGrp="1"/>
          </p:cNvSpPr>
          <p:nvPr>
            <p:ph type="sldNum" sz="quarter" idx="12"/>
          </p:nvPr>
        </p:nvSpPr>
        <p:spPr/>
        <p:txBody>
          <a:bodyPr/>
          <a:lstStyle/>
          <a:p>
            <a:fld id="{787A0412-645F-48B8-8245-7482655F22D3}" type="slidenum">
              <a:rPr lang="en-US" smtClean="0"/>
              <a:t>18</a:t>
            </a:fld>
            <a:endParaRPr lang="en-US"/>
          </a:p>
        </p:txBody>
      </p:sp>
    </p:spTree>
    <p:extLst>
      <p:ext uri="{BB962C8B-B14F-4D97-AF65-F5344CB8AC3E}">
        <p14:creationId xmlns:p14="http://schemas.microsoft.com/office/powerpoint/2010/main" val="5572940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Questions?</a:t>
            </a:r>
            <a:endParaRPr lang="en-US" dirty="0"/>
          </a:p>
        </p:txBody>
      </p:sp>
      <p:sp>
        <p:nvSpPr>
          <p:cNvPr id="3" name="Content Placeholder 2"/>
          <p:cNvSpPr>
            <a:spLocks noGrp="1"/>
          </p:cNvSpPr>
          <p:nvPr>
            <p:ph idx="1"/>
          </p:nvPr>
        </p:nvSpPr>
        <p:spPr>
          <a:xfrm>
            <a:off x="14514" y="1752600"/>
            <a:ext cx="8839200" cy="4389120"/>
          </a:xfrm>
        </p:spPr>
        <p:txBody>
          <a:bodyPr>
            <a:normAutofit fontScale="92500"/>
          </a:bodyPr>
          <a:lstStyle/>
          <a:p>
            <a:pPr marL="109728" indent="0" algn="ctr">
              <a:buNone/>
            </a:pPr>
            <a:endParaRPr lang="en-US" sz="2400" dirty="0" smtClean="0"/>
          </a:p>
          <a:p>
            <a:pPr marL="109728" indent="0" algn="ctr">
              <a:buNone/>
            </a:pPr>
            <a:r>
              <a:rPr lang="en-US" sz="2400" dirty="0" smtClean="0"/>
              <a:t>Kate Tasker, The Bancroft Library, UC Berkeley</a:t>
            </a:r>
          </a:p>
          <a:p>
            <a:pPr marL="109728" indent="0" algn="ctr">
              <a:buNone/>
            </a:pPr>
            <a:r>
              <a:rPr lang="en-US" sz="2400" dirty="0" smtClean="0">
                <a:solidFill>
                  <a:schemeClr val="accent2">
                    <a:lumMod val="75000"/>
                  </a:schemeClr>
                </a:solidFill>
              </a:rPr>
              <a:t>ktasker@library.berkeley.edu</a:t>
            </a:r>
          </a:p>
          <a:p>
            <a:pPr marL="109728" indent="0" algn="ctr">
              <a:buNone/>
            </a:pPr>
            <a:r>
              <a:rPr lang="en-US" sz="2400" dirty="0" smtClean="0"/>
              <a:t>510-643-2886</a:t>
            </a:r>
          </a:p>
          <a:p>
            <a:pPr marL="109728" indent="0" algn="ctr">
              <a:buNone/>
            </a:pPr>
            <a:r>
              <a:rPr lang="en-US" sz="2400" dirty="0" smtClean="0">
                <a:solidFill>
                  <a:schemeClr val="accent2">
                    <a:lumMod val="75000"/>
                  </a:schemeClr>
                </a:solidFill>
              </a:rPr>
              <a:t>@</a:t>
            </a:r>
            <a:r>
              <a:rPr lang="en-US" sz="2400" dirty="0" err="1" smtClean="0">
                <a:solidFill>
                  <a:schemeClr val="accent2">
                    <a:lumMod val="75000"/>
                  </a:schemeClr>
                </a:solidFill>
              </a:rPr>
              <a:t>kate_tasker</a:t>
            </a:r>
            <a:endParaRPr lang="en-US" sz="2400" dirty="0" smtClean="0">
              <a:solidFill>
                <a:schemeClr val="accent2">
                  <a:lumMod val="75000"/>
                </a:schemeClr>
              </a:solidFill>
            </a:endParaRPr>
          </a:p>
          <a:p>
            <a:pPr marL="109728" indent="0" algn="ctr">
              <a:buNone/>
            </a:pPr>
            <a:endParaRPr lang="en-US" sz="2400" dirty="0">
              <a:solidFill>
                <a:schemeClr val="accent2">
                  <a:lumMod val="75000"/>
                </a:schemeClr>
              </a:solidFill>
            </a:endParaRPr>
          </a:p>
          <a:p>
            <a:pPr marL="109728" indent="0" algn="ctr">
              <a:buNone/>
            </a:pPr>
            <a:r>
              <a:rPr lang="en-US" sz="2400" dirty="0" smtClean="0"/>
              <a:t>ArchivesSpace Users Group Listserv Archives:</a:t>
            </a:r>
          </a:p>
          <a:p>
            <a:pPr marL="109728" indent="0" algn="ctr">
              <a:buNone/>
            </a:pPr>
            <a:r>
              <a:rPr lang="en-US" sz="2200" dirty="0">
                <a:solidFill>
                  <a:schemeClr val="accent2">
                    <a:lumMod val="75000"/>
                  </a:schemeClr>
                </a:solidFill>
              </a:rPr>
              <a:t>http://</a:t>
            </a:r>
            <a:r>
              <a:rPr lang="en-US" sz="2200" dirty="0" smtClean="0">
                <a:solidFill>
                  <a:schemeClr val="accent2">
                    <a:lumMod val="75000"/>
                  </a:schemeClr>
                </a:solidFill>
              </a:rPr>
              <a:t>lyralists.lyrasis.org/mailman/listinfo/</a:t>
            </a:r>
            <a:r>
              <a:rPr lang="en-US" sz="2200" dirty="0" err="1" smtClean="0">
                <a:solidFill>
                  <a:schemeClr val="accent2">
                    <a:lumMod val="75000"/>
                  </a:schemeClr>
                </a:solidFill>
              </a:rPr>
              <a:t>archivesspace_users_group</a:t>
            </a:r>
            <a:r>
              <a:rPr lang="en-US" sz="2200" dirty="0" smtClean="0">
                <a:solidFill>
                  <a:schemeClr val="accent2">
                    <a:lumMod val="75000"/>
                  </a:schemeClr>
                </a:solidFill>
              </a:rPr>
              <a:t> </a:t>
            </a:r>
          </a:p>
          <a:p>
            <a:pPr marL="109728" indent="0" algn="ctr">
              <a:buNone/>
            </a:pPr>
            <a:endParaRPr lang="en-US" sz="2200" dirty="0">
              <a:solidFill>
                <a:schemeClr val="accent2">
                  <a:lumMod val="75000"/>
                </a:schemeClr>
              </a:solidFill>
            </a:endParaRPr>
          </a:p>
          <a:p>
            <a:pPr marL="109728" indent="0" algn="ctr">
              <a:buNone/>
            </a:pPr>
            <a:r>
              <a:rPr lang="en-US" sz="2200" dirty="0" smtClean="0"/>
              <a:t>NASA Interns “All About That Space” Parody</a:t>
            </a:r>
            <a:r>
              <a:rPr lang="en-US" sz="2200" dirty="0"/>
              <a:t>: </a:t>
            </a:r>
            <a:endParaRPr lang="en-US" sz="2200" dirty="0" smtClean="0"/>
          </a:p>
          <a:p>
            <a:pPr marL="109728" indent="0" algn="ctr">
              <a:buNone/>
            </a:pPr>
            <a:r>
              <a:rPr lang="en-US" sz="2200" dirty="0" smtClean="0">
                <a:solidFill>
                  <a:schemeClr val="accent2">
                    <a:lumMod val="75000"/>
                  </a:schemeClr>
                </a:solidFill>
              </a:rPr>
              <a:t>https</a:t>
            </a:r>
            <a:r>
              <a:rPr lang="en-US" sz="2200" dirty="0">
                <a:solidFill>
                  <a:schemeClr val="accent2">
                    <a:lumMod val="75000"/>
                  </a:schemeClr>
                </a:solidFill>
              </a:rPr>
              <a:t>://</a:t>
            </a:r>
            <a:r>
              <a:rPr lang="en-US" sz="2200" dirty="0" err="1">
                <a:solidFill>
                  <a:schemeClr val="accent2">
                    <a:lumMod val="75000"/>
                  </a:schemeClr>
                </a:solidFill>
              </a:rPr>
              <a:t>www.youtube.com</a:t>
            </a:r>
            <a:r>
              <a:rPr lang="en-US" sz="2200" dirty="0">
                <a:solidFill>
                  <a:schemeClr val="accent2">
                    <a:lumMod val="75000"/>
                  </a:schemeClr>
                </a:solidFill>
              </a:rPr>
              <a:t>/</a:t>
            </a:r>
            <a:r>
              <a:rPr lang="en-US" sz="2200" dirty="0" err="1">
                <a:solidFill>
                  <a:schemeClr val="accent2">
                    <a:lumMod val="75000"/>
                  </a:schemeClr>
                </a:solidFill>
              </a:rPr>
              <a:t>watch?v</a:t>
            </a:r>
            <a:r>
              <a:rPr lang="en-US" sz="2200" dirty="0">
                <a:solidFill>
                  <a:schemeClr val="accent2">
                    <a:lumMod val="75000"/>
                  </a:schemeClr>
                </a:solidFill>
              </a:rPr>
              <a:t>=kHy08ZPav88</a:t>
            </a:r>
            <a:endParaRPr lang="en-US" sz="2200" dirty="0" smtClean="0">
              <a:solidFill>
                <a:schemeClr val="accent2">
                  <a:lumMod val="75000"/>
                </a:schemeClr>
              </a:solidFill>
            </a:endParaRPr>
          </a:p>
          <a:p>
            <a:pPr marL="109728" indent="0">
              <a:buNone/>
            </a:pPr>
            <a:endParaRPr lang="en-US" dirty="0"/>
          </a:p>
        </p:txBody>
      </p:sp>
      <p:sp>
        <p:nvSpPr>
          <p:cNvPr id="4" name="Slide Number Placeholder 3"/>
          <p:cNvSpPr>
            <a:spLocks noGrp="1"/>
          </p:cNvSpPr>
          <p:nvPr>
            <p:ph type="sldNum" sz="quarter" idx="12"/>
          </p:nvPr>
        </p:nvSpPr>
        <p:spPr/>
        <p:txBody>
          <a:bodyPr/>
          <a:lstStyle/>
          <a:p>
            <a:fld id="{787A0412-645F-48B8-8245-7482655F22D3}" type="slidenum">
              <a:rPr lang="en-US" smtClean="0"/>
              <a:t>19</a:t>
            </a:fld>
            <a:endParaRPr lang="en-US"/>
          </a:p>
        </p:txBody>
      </p:sp>
    </p:spTree>
    <p:extLst>
      <p:ext uri="{BB962C8B-B14F-4D97-AF65-F5344CB8AC3E}">
        <p14:creationId xmlns:p14="http://schemas.microsoft.com/office/powerpoint/2010/main" val="19882995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normAutofit fontScale="90000"/>
          </a:bodyPr>
          <a:lstStyle/>
          <a:p>
            <a:r>
              <a:rPr lang="en-US" dirty="0" smtClean="0"/>
              <a:t>The Bancroft Library at UC Berkeley</a:t>
            </a:r>
            <a:endParaRPr lang="en-US" dirty="0"/>
          </a:p>
        </p:txBody>
      </p:sp>
      <p:sp>
        <p:nvSpPr>
          <p:cNvPr id="6" name="Content Placeholder 5"/>
          <p:cNvSpPr>
            <a:spLocks noGrp="1"/>
          </p:cNvSpPr>
          <p:nvPr>
            <p:ph sz="half" idx="1"/>
          </p:nvPr>
        </p:nvSpPr>
        <p:spPr>
          <a:xfrm>
            <a:off x="457200" y="1920084"/>
            <a:ext cx="4038600" cy="4709315"/>
          </a:xfrm>
        </p:spPr>
        <p:txBody>
          <a:bodyPr>
            <a:normAutofit fontScale="92500"/>
          </a:bodyPr>
          <a:lstStyle/>
          <a:p>
            <a:r>
              <a:rPr lang="en-US" dirty="0" smtClean="0"/>
              <a:t>1 of 20 campus libraries</a:t>
            </a:r>
          </a:p>
          <a:p>
            <a:r>
              <a:rPr lang="en-US" dirty="0" smtClean="0"/>
              <a:t>One of largest special collections libraries in U.S.</a:t>
            </a:r>
          </a:p>
          <a:p>
            <a:pPr lvl="1"/>
            <a:r>
              <a:rPr lang="en-US" dirty="0"/>
              <a:t>60 </a:t>
            </a:r>
            <a:r>
              <a:rPr lang="en-US" dirty="0" smtClean="0"/>
              <a:t>mil. </a:t>
            </a:r>
            <a:r>
              <a:rPr lang="en-US" dirty="0"/>
              <a:t>manuscript items (60,000 </a:t>
            </a:r>
            <a:r>
              <a:rPr lang="en-US" dirty="0" smtClean="0"/>
              <a:t>LF)</a:t>
            </a:r>
            <a:endParaRPr lang="en-US" dirty="0"/>
          </a:p>
          <a:p>
            <a:pPr lvl="1"/>
            <a:r>
              <a:rPr lang="en-US" dirty="0"/>
              <a:t>8.2 </a:t>
            </a:r>
            <a:r>
              <a:rPr lang="en-US" dirty="0" smtClean="0"/>
              <a:t>mil. photographs </a:t>
            </a:r>
            <a:r>
              <a:rPr lang="en-US" dirty="0"/>
              <a:t>&amp; pictorial materials</a:t>
            </a:r>
          </a:p>
          <a:p>
            <a:pPr lvl="1"/>
            <a:r>
              <a:rPr lang="en-US" dirty="0" smtClean="0"/>
              <a:t>600,000+ volumes</a:t>
            </a:r>
          </a:p>
          <a:p>
            <a:pPr lvl="1"/>
            <a:r>
              <a:rPr lang="en-US" dirty="0" smtClean="0"/>
              <a:t>86,000 microforms</a:t>
            </a:r>
          </a:p>
          <a:p>
            <a:pPr lvl="1"/>
            <a:r>
              <a:rPr lang="en-US" dirty="0" smtClean="0"/>
              <a:t>25,000 maps</a:t>
            </a:r>
          </a:p>
          <a:p>
            <a:pPr lvl="1"/>
            <a:r>
              <a:rPr lang="en-US" dirty="0" smtClean="0"/>
              <a:t>24.4 TB of digital collections</a:t>
            </a:r>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0800000">
            <a:off x="4648200" y="2629576"/>
            <a:ext cx="4038600" cy="3016485"/>
          </a:xfrm>
        </p:spPr>
      </p:pic>
      <p:sp>
        <p:nvSpPr>
          <p:cNvPr id="2" name="Slide Number Placeholder 1"/>
          <p:cNvSpPr>
            <a:spLocks noGrp="1"/>
          </p:cNvSpPr>
          <p:nvPr>
            <p:ph type="sldNum" sz="quarter" idx="12"/>
          </p:nvPr>
        </p:nvSpPr>
        <p:spPr/>
        <p:txBody>
          <a:bodyPr/>
          <a:lstStyle/>
          <a:p>
            <a:fld id="{787A0412-645F-48B8-8245-7482655F22D3}" type="slidenum">
              <a:rPr lang="en-US" smtClean="0"/>
              <a:t>2</a:t>
            </a:fld>
            <a:endParaRPr lang="en-US"/>
          </a:p>
        </p:txBody>
      </p:sp>
    </p:spTree>
    <p:extLst>
      <p:ext uri="{BB962C8B-B14F-4D97-AF65-F5344CB8AC3E}">
        <p14:creationId xmlns:p14="http://schemas.microsoft.com/office/powerpoint/2010/main" val="40760617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066800"/>
            <a:ext cx="2362200" cy="1887421"/>
          </a:xfrm>
        </p:spPr>
        <p:txBody>
          <a:bodyPr>
            <a:noAutofit/>
          </a:bodyPr>
          <a:lstStyle/>
          <a:p>
            <a:r>
              <a:rPr lang="en-US" sz="3200" b="0" dirty="0" smtClean="0"/>
              <a:t>“…because you know we’re all about ASpace”</a:t>
            </a:r>
            <a:endParaRPr lang="en-US" sz="3200" b="0" dirty="0"/>
          </a:p>
        </p:txBody>
      </p:sp>
      <p:sp>
        <p:nvSpPr>
          <p:cNvPr id="3" name="Content Placeholder 2"/>
          <p:cNvSpPr>
            <a:spLocks noGrp="1"/>
          </p:cNvSpPr>
          <p:nvPr>
            <p:ph type="body" sz="half" idx="2"/>
          </p:nvPr>
        </p:nvSpPr>
        <p:spPr>
          <a:xfrm>
            <a:off x="609600" y="3200400"/>
            <a:ext cx="2514600" cy="3505200"/>
          </a:xfrm>
        </p:spPr>
        <p:txBody>
          <a:bodyPr/>
          <a:lstStyle/>
          <a:p>
            <a:r>
              <a:rPr lang="en-US" sz="2800" dirty="0" smtClean="0"/>
              <a:t>…all levels</a:t>
            </a:r>
          </a:p>
          <a:p>
            <a:pPr lvl="1"/>
            <a:r>
              <a:rPr lang="en-US" sz="1800" dirty="0" smtClean="0"/>
              <a:t>Comprehensive collection management system </a:t>
            </a:r>
          </a:p>
          <a:p>
            <a:pPr lvl="1"/>
            <a:r>
              <a:rPr lang="en-US" sz="1800" dirty="0" smtClean="0"/>
              <a:t>Accessions, Resources, Events, Digital Objects</a:t>
            </a:r>
            <a:endParaRPr lang="en-US" sz="1800"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1082" b="11082"/>
          <a:stretch>
            <a:fillRect/>
          </a:stretch>
        </p:blipFill>
        <p:spPr>
          <a:xfrm rot="420000">
            <a:off x="3985062" y="1656449"/>
            <a:ext cx="3612277" cy="3075800"/>
          </a:xfrm>
        </p:spPr>
      </p:pic>
      <p:sp>
        <p:nvSpPr>
          <p:cNvPr id="8" name="TextBox 7"/>
          <p:cNvSpPr txBox="1"/>
          <p:nvPr/>
        </p:nvSpPr>
        <p:spPr>
          <a:xfrm>
            <a:off x="4343400" y="5562600"/>
            <a:ext cx="2895600" cy="461665"/>
          </a:xfrm>
          <a:prstGeom prst="rect">
            <a:avLst/>
          </a:prstGeom>
          <a:noFill/>
        </p:spPr>
        <p:txBody>
          <a:bodyPr wrap="square" rtlCol="0">
            <a:spAutoFit/>
          </a:bodyPr>
          <a:lstStyle/>
          <a:p>
            <a:r>
              <a:rPr lang="en-US" sz="2400" b="1" dirty="0">
                <a:solidFill>
                  <a:schemeClr val="accent1"/>
                </a:solidFill>
              </a:rPr>
              <a:t>a</a:t>
            </a:r>
            <a:r>
              <a:rPr lang="en-US" sz="2400" b="1" dirty="0" smtClean="0">
                <a:solidFill>
                  <a:schemeClr val="accent1"/>
                </a:solidFill>
              </a:rPr>
              <a:t>rchivesspace.org</a:t>
            </a:r>
            <a:endParaRPr lang="en-US" sz="2400" b="1" dirty="0">
              <a:solidFill>
                <a:schemeClr val="accent1"/>
              </a:solidFill>
            </a:endParaRPr>
          </a:p>
        </p:txBody>
      </p:sp>
      <p:sp>
        <p:nvSpPr>
          <p:cNvPr id="2" name="Slide Number Placeholder 1"/>
          <p:cNvSpPr>
            <a:spLocks noGrp="1"/>
          </p:cNvSpPr>
          <p:nvPr>
            <p:ph type="sldNum" sz="quarter" idx="12"/>
          </p:nvPr>
        </p:nvSpPr>
        <p:spPr/>
        <p:txBody>
          <a:bodyPr/>
          <a:lstStyle/>
          <a:p>
            <a:fld id="{787A0412-645F-48B8-8245-7482655F22D3}" type="slidenum">
              <a:rPr lang="en-US" smtClean="0"/>
              <a:t>3</a:t>
            </a:fld>
            <a:endParaRPr lang="en-US"/>
          </a:p>
        </p:txBody>
      </p:sp>
    </p:spTree>
    <p:extLst>
      <p:ext uri="{BB962C8B-B14F-4D97-AF65-F5344CB8AC3E}">
        <p14:creationId xmlns:p14="http://schemas.microsoft.com/office/powerpoint/2010/main" val="41740508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Autofit/>
          </a:bodyPr>
          <a:lstStyle/>
          <a:p>
            <a:r>
              <a:rPr lang="en-US" sz="3600" dirty="0" smtClean="0"/>
              <a:t>“…yeah, it’s pretty clear, what we had to do”</a:t>
            </a:r>
            <a:endParaRPr lang="en-US" sz="3600" dirty="0"/>
          </a:p>
        </p:txBody>
      </p:sp>
      <p:sp>
        <p:nvSpPr>
          <p:cNvPr id="3" name="Content Placeholder 2"/>
          <p:cNvSpPr>
            <a:spLocks noGrp="1"/>
          </p:cNvSpPr>
          <p:nvPr>
            <p:ph idx="1"/>
          </p:nvPr>
        </p:nvSpPr>
        <p:spPr>
          <a:xfrm>
            <a:off x="457200" y="2209800"/>
            <a:ext cx="8229600" cy="4389120"/>
          </a:xfrm>
        </p:spPr>
        <p:txBody>
          <a:bodyPr>
            <a:normAutofit/>
          </a:bodyPr>
          <a:lstStyle/>
          <a:p>
            <a:pPr>
              <a:lnSpc>
                <a:spcPct val="150000"/>
              </a:lnSpc>
            </a:pPr>
            <a:r>
              <a:rPr lang="en-US" sz="3200" dirty="0" smtClean="0"/>
              <a:t>migrate, migrate: a database or two</a:t>
            </a:r>
          </a:p>
          <a:p>
            <a:pPr lvl="1">
              <a:lnSpc>
                <a:spcPct val="150000"/>
              </a:lnSpc>
            </a:pPr>
            <a:r>
              <a:rPr lang="en-US" sz="3000" dirty="0" smtClean="0"/>
              <a:t>Legacy MySQL database (“ECMS”) </a:t>
            </a:r>
          </a:p>
          <a:p>
            <a:pPr lvl="2">
              <a:lnSpc>
                <a:spcPct val="150000"/>
              </a:lnSpc>
            </a:pPr>
            <a:r>
              <a:rPr lang="en-US" sz="2700" dirty="0" smtClean="0"/>
              <a:t>~14,800 collection records</a:t>
            </a:r>
          </a:p>
          <a:p>
            <a:pPr lvl="1">
              <a:lnSpc>
                <a:spcPct val="150000"/>
              </a:lnSpc>
            </a:pPr>
            <a:r>
              <a:rPr lang="en-US" sz="3000" dirty="0" smtClean="0"/>
              <a:t>XML finding aids: ~1286</a:t>
            </a:r>
          </a:p>
          <a:p>
            <a:pPr lvl="1">
              <a:lnSpc>
                <a:spcPct val="150000"/>
              </a:lnSpc>
            </a:pPr>
            <a:r>
              <a:rPr lang="en-US" sz="3000" dirty="0" smtClean="0"/>
              <a:t>Assorted legacy records</a:t>
            </a:r>
          </a:p>
          <a:p>
            <a:pPr lvl="1"/>
            <a:endParaRPr lang="en-US" sz="3000" dirty="0"/>
          </a:p>
        </p:txBody>
      </p:sp>
      <p:sp>
        <p:nvSpPr>
          <p:cNvPr id="4" name="Slide Number Placeholder 3"/>
          <p:cNvSpPr>
            <a:spLocks noGrp="1"/>
          </p:cNvSpPr>
          <p:nvPr>
            <p:ph type="sldNum" sz="quarter" idx="12"/>
          </p:nvPr>
        </p:nvSpPr>
        <p:spPr/>
        <p:txBody>
          <a:bodyPr/>
          <a:lstStyle/>
          <a:p>
            <a:fld id="{787A0412-645F-48B8-8245-7482655F22D3}" type="slidenum">
              <a:rPr lang="en-US" smtClean="0"/>
              <a:t>4</a:t>
            </a:fld>
            <a:endParaRPr lang="en-US"/>
          </a:p>
        </p:txBody>
      </p:sp>
    </p:spTree>
    <p:extLst>
      <p:ext uri="{BB962C8B-B14F-4D97-AF65-F5344CB8AC3E}">
        <p14:creationId xmlns:p14="http://schemas.microsoft.com/office/powerpoint/2010/main" val="2958632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700" dirty="0" smtClean="0"/>
              <a:t>“…all the right fields in all the right places”</a:t>
            </a:r>
            <a:endParaRPr lang="en-US" sz="3700" dirty="0"/>
          </a:p>
        </p:txBody>
      </p:sp>
      <p:sp>
        <p:nvSpPr>
          <p:cNvPr id="3" name="Content Placeholder 2"/>
          <p:cNvSpPr>
            <a:spLocks noGrp="1"/>
          </p:cNvSpPr>
          <p:nvPr>
            <p:ph idx="1"/>
          </p:nvPr>
        </p:nvSpPr>
        <p:spPr>
          <a:xfrm>
            <a:off x="381000" y="1676400"/>
            <a:ext cx="8305800" cy="4648200"/>
          </a:xfrm>
        </p:spPr>
        <p:txBody>
          <a:bodyPr>
            <a:normAutofit lnSpcReduction="10000"/>
          </a:bodyPr>
          <a:lstStyle/>
          <a:p>
            <a:pPr marL="0" indent="0">
              <a:lnSpc>
                <a:spcPct val="160000"/>
              </a:lnSpc>
              <a:buNone/>
            </a:pPr>
            <a:r>
              <a:rPr lang="en-US" sz="3200" dirty="0" smtClean="0"/>
              <a:t>Mapping</a:t>
            </a:r>
          </a:p>
          <a:p>
            <a:pPr>
              <a:lnSpc>
                <a:spcPct val="160000"/>
              </a:lnSpc>
            </a:pPr>
            <a:r>
              <a:rPr lang="en-US" sz="2400" dirty="0"/>
              <a:t>ArchivesSpace technical </a:t>
            </a:r>
            <a:r>
              <a:rPr lang="en-US" sz="2400" dirty="0" smtClean="0"/>
              <a:t>documentation:</a:t>
            </a:r>
          </a:p>
          <a:p>
            <a:pPr marL="393192" lvl="1" indent="0">
              <a:lnSpc>
                <a:spcPct val="160000"/>
              </a:lnSpc>
              <a:buNone/>
            </a:pPr>
            <a:r>
              <a:rPr lang="en-US" dirty="0" smtClean="0">
                <a:solidFill>
                  <a:schemeClr val="accent2">
                    <a:lumMod val="75000"/>
                  </a:schemeClr>
                </a:solidFill>
              </a:rPr>
              <a:t>http://www.archivesspace.org/importexport</a:t>
            </a:r>
            <a:endParaRPr lang="en-US" sz="2400" dirty="0" smtClean="0"/>
          </a:p>
          <a:p>
            <a:pPr>
              <a:lnSpc>
                <a:spcPct val="150000"/>
              </a:lnSpc>
            </a:pPr>
            <a:r>
              <a:rPr lang="en-US" sz="2400" dirty="0" smtClean="0"/>
              <a:t>Select source data</a:t>
            </a:r>
          </a:p>
          <a:p>
            <a:pPr>
              <a:lnSpc>
                <a:spcPct val="150000"/>
              </a:lnSpc>
            </a:pPr>
            <a:r>
              <a:rPr lang="en-US" sz="2400" dirty="0" smtClean="0"/>
              <a:t>Policy </a:t>
            </a:r>
            <a:r>
              <a:rPr lang="en-US" sz="2400" dirty="0"/>
              <a:t>decisions on </a:t>
            </a:r>
            <a:r>
              <a:rPr lang="en-US" sz="2400" dirty="0" smtClean="0"/>
              <a:t>field </a:t>
            </a:r>
            <a:r>
              <a:rPr lang="en-US" sz="2400" dirty="0"/>
              <a:t>definitions and </a:t>
            </a:r>
            <a:r>
              <a:rPr lang="en-US" sz="2400" dirty="0" smtClean="0"/>
              <a:t>use</a:t>
            </a:r>
            <a:endParaRPr lang="en-US" sz="2400" dirty="0"/>
          </a:p>
          <a:p>
            <a:pPr>
              <a:lnSpc>
                <a:spcPct val="150000"/>
              </a:lnSpc>
            </a:pPr>
            <a:r>
              <a:rPr lang="en-US" sz="2400" dirty="0"/>
              <a:t>Match ECMS data with </a:t>
            </a:r>
            <a:r>
              <a:rPr lang="en-US" sz="2400" dirty="0" smtClean="0"/>
              <a:t>ASpace fields</a:t>
            </a:r>
            <a:endParaRPr lang="en-US" sz="2400" dirty="0"/>
          </a:p>
          <a:p>
            <a:pPr>
              <a:lnSpc>
                <a:spcPct val="150000"/>
              </a:lnSpc>
            </a:pPr>
            <a:r>
              <a:rPr lang="en-US" sz="2400" dirty="0" smtClean="0"/>
              <a:t>Define necessary </a:t>
            </a:r>
            <a:r>
              <a:rPr lang="en-US" sz="2400" dirty="0"/>
              <a:t>transformations</a:t>
            </a:r>
          </a:p>
          <a:p>
            <a:endParaRPr lang="en-US" dirty="0"/>
          </a:p>
        </p:txBody>
      </p:sp>
      <p:sp>
        <p:nvSpPr>
          <p:cNvPr id="4" name="Slide Number Placeholder 3"/>
          <p:cNvSpPr>
            <a:spLocks noGrp="1"/>
          </p:cNvSpPr>
          <p:nvPr>
            <p:ph type="sldNum" sz="quarter" idx="12"/>
          </p:nvPr>
        </p:nvSpPr>
        <p:spPr/>
        <p:txBody>
          <a:bodyPr/>
          <a:lstStyle/>
          <a:p>
            <a:fld id="{787A0412-645F-48B8-8245-7482655F22D3}" type="slidenum">
              <a:rPr lang="en-US" smtClean="0"/>
              <a:t>5</a:t>
            </a:fld>
            <a:endParaRPr lang="en-US"/>
          </a:p>
        </p:txBody>
      </p:sp>
    </p:spTree>
    <p:extLst>
      <p:ext uri="{BB962C8B-B14F-4D97-AF65-F5344CB8AC3E}">
        <p14:creationId xmlns:p14="http://schemas.microsoft.com/office/powerpoint/2010/main" val="1409398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3600" dirty="0" smtClean="0"/>
              <a:t>ECMS Collection Record</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19200"/>
            <a:ext cx="8257519" cy="5354638"/>
          </a:xfrm>
        </p:spPr>
      </p:pic>
      <p:sp>
        <p:nvSpPr>
          <p:cNvPr id="3" name="Slide Number Placeholder 2"/>
          <p:cNvSpPr>
            <a:spLocks noGrp="1"/>
          </p:cNvSpPr>
          <p:nvPr>
            <p:ph type="sldNum" sz="quarter" idx="12"/>
          </p:nvPr>
        </p:nvSpPr>
        <p:spPr/>
        <p:txBody>
          <a:bodyPr/>
          <a:lstStyle/>
          <a:p>
            <a:fld id="{787A0412-645F-48B8-8245-7482655F22D3}" type="slidenum">
              <a:rPr lang="en-US" smtClean="0"/>
              <a:t>6</a:t>
            </a:fld>
            <a:endParaRPr lang="en-US"/>
          </a:p>
        </p:txBody>
      </p:sp>
    </p:spTree>
    <p:extLst>
      <p:ext uri="{BB962C8B-B14F-4D97-AF65-F5344CB8AC3E}">
        <p14:creationId xmlns:p14="http://schemas.microsoft.com/office/powerpoint/2010/main" val="322414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600" dirty="0" smtClean="0"/>
              <a:t>ArchivesSpace Accession Record</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71600"/>
            <a:ext cx="7620640" cy="5139063"/>
          </a:xfrm>
        </p:spPr>
      </p:pic>
      <p:sp>
        <p:nvSpPr>
          <p:cNvPr id="3" name="Slide Number Placeholder 2"/>
          <p:cNvSpPr>
            <a:spLocks noGrp="1"/>
          </p:cNvSpPr>
          <p:nvPr>
            <p:ph type="sldNum" sz="quarter" idx="12"/>
          </p:nvPr>
        </p:nvSpPr>
        <p:spPr/>
        <p:txBody>
          <a:bodyPr/>
          <a:lstStyle/>
          <a:p>
            <a:fld id="{787A0412-645F-48B8-8245-7482655F22D3}" type="slidenum">
              <a:rPr lang="en-US" smtClean="0"/>
              <a:t>7</a:t>
            </a:fld>
            <a:endParaRPr lang="en-US"/>
          </a:p>
        </p:txBody>
      </p:sp>
    </p:spTree>
    <p:extLst>
      <p:ext uri="{BB962C8B-B14F-4D97-AF65-F5344CB8AC3E}">
        <p14:creationId xmlns:p14="http://schemas.microsoft.com/office/powerpoint/2010/main" val="11709770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3600" dirty="0" smtClean="0"/>
              <a:t>Mapping Spreadsheet</a:t>
            </a:r>
            <a:endParaRPr lang="en-US" sz="3600"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039"/>
          <a:stretch/>
        </p:blipFill>
        <p:spPr>
          <a:xfrm>
            <a:off x="381000" y="1524000"/>
            <a:ext cx="8412791" cy="5045615"/>
          </a:xfrm>
          <a:ln w="12700">
            <a:solidFill>
              <a:schemeClr val="tx1"/>
            </a:solidFill>
          </a:ln>
        </p:spPr>
      </p:pic>
      <p:sp>
        <p:nvSpPr>
          <p:cNvPr id="3" name="Slide Number Placeholder 2"/>
          <p:cNvSpPr>
            <a:spLocks noGrp="1"/>
          </p:cNvSpPr>
          <p:nvPr>
            <p:ph type="sldNum" sz="quarter" idx="12"/>
          </p:nvPr>
        </p:nvSpPr>
        <p:spPr/>
        <p:txBody>
          <a:bodyPr/>
          <a:lstStyle/>
          <a:p>
            <a:fld id="{787A0412-645F-48B8-8245-7482655F22D3}" type="slidenum">
              <a:rPr lang="en-US" smtClean="0"/>
              <a:t>8</a:t>
            </a:fld>
            <a:endParaRPr lang="en-US"/>
          </a:p>
        </p:txBody>
      </p:sp>
    </p:spTree>
    <p:extLst>
      <p:ext uri="{BB962C8B-B14F-4D97-AF65-F5344CB8AC3E}">
        <p14:creationId xmlns:p14="http://schemas.microsoft.com/office/powerpoint/2010/main" val="21607678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3600" dirty="0" smtClean="0"/>
              <a:t>Test Migration Table</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600200"/>
            <a:ext cx="8933164" cy="4412911"/>
          </a:xfrm>
        </p:spPr>
      </p:pic>
      <p:sp>
        <p:nvSpPr>
          <p:cNvPr id="3" name="Slide Number Placeholder 2"/>
          <p:cNvSpPr>
            <a:spLocks noGrp="1"/>
          </p:cNvSpPr>
          <p:nvPr>
            <p:ph type="sldNum" sz="quarter" idx="12"/>
          </p:nvPr>
        </p:nvSpPr>
        <p:spPr/>
        <p:txBody>
          <a:bodyPr/>
          <a:lstStyle/>
          <a:p>
            <a:fld id="{787A0412-645F-48B8-8245-7482655F22D3}" type="slidenum">
              <a:rPr lang="en-US" smtClean="0"/>
              <a:t>9</a:t>
            </a:fld>
            <a:endParaRPr lang="en-US"/>
          </a:p>
        </p:txBody>
      </p:sp>
    </p:spTree>
    <p:extLst>
      <p:ext uri="{BB962C8B-B14F-4D97-AF65-F5344CB8AC3E}">
        <p14:creationId xmlns:p14="http://schemas.microsoft.com/office/powerpoint/2010/main" val="283736017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2503</TotalTime>
  <Words>3082</Words>
  <Application>Microsoft Macintosh PowerPoint</Application>
  <PresentationFormat>On-screen Show (4:3)</PresentationFormat>
  <Paragraphs>230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all about ASpace</vt:lpstr>
      <vt:lpstr>The Bancroft Library at UC Berkeley</vt:lpstr>
      <vt:lpstr>“…because you know we’re all about ASpace”</vt:lpstr>
      <vt:lpstr>“…yeah, it’s pretty clear, what we had to do”</vt:lpstr>
      <vt:lpstr>“…all the right fields in all the right places”</vt:lpstr>
      <vt:lpstr>ECMS Collection Record</vt:lpstr>
      <vt:lpstr>ArchivesSpace Accession Record</vt:lpstr>
      <vt:lpstr>Mapping Spreadsheet</vt:lpstr>
      <vt:lpstr>Test Migration Table</vt:lpstr>
      <vt:lpstr>“every inch of it is perfect from the bottom  to the top” (…almost)</vt:lpstr>
      <vt:lpstr>PowerPoint Presentation</vt:lpstr>
      <vt:lpstr>“…next up for us is to worry about the files…”</vt:lpstr>
      <vt:lpstr>The “Extent” of the Issue… </vt:lpstr>
      <vt:lpstr> </vt:lpstr>
      <vt:lpstr> </vt:lpstr>
      <vt:lpstr>Success!</vt:lpstr>
      <vt:lpstr>It’s Not All About ASpace</vt:lpstr>
      <vt:lpstr>“you’ll be all about ASpace: no trouble”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Tasker</dc:creator>
  <cp:lastModifiedBy>Kate Tasker</cp:lastModifiedBy>
  <cp:revision>110</cp:revision>
  <dcterms:created xsi:type="dcterms:W3CDTF">2014-09-15T21:48:05Z</dcterms:created>
  <dcterms:modified xsi:type="dcterms:W3CDTF">2015-08-31T21:15:09Z</dcterms:modified>
</cp:coreProperties>
</file>