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58" r:id="rId5"/>
    <p:sldId id="261" r:id="rId6"/>
    <p:sldId id="262" r:id="rId7"/>
    <p:sldId id="265" r:id="rId8"/>
    <p:sldId id="266" r:id="rId9"/>
    <p:sldId id="267" r:id="rId10"/>
    <p:sldId id="263" r:id="rId11"/>
    <p:sldId id="268" r:id="rId12"/>
    <p:sldId id="264" r:id="rId13"/>
    <p:sldId id="25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57" autoAdjust="0"/>
  </p:normalViewPr>
  <p:slideViewPr>
    <p:cSldViewPr>
      <p:cViewPr varScale="1">
        <p:scale>
          <a:sx n="114" d="100"/>
          <a:sy n="114" d="100"/>
        </p:scale>
        <p:origin x="-1488"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7145F-18B3-014A-BEFE-F9ED85B9AC1A}" type="datetimeFigureOut">
              <a:rPr lang="en-US" smtClean="0"/>
              <a:t>8/12/15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3F8C-36F3-2047-BDB3-F0EE32ACCE45}" type="slidenum">
              <a:rPr lang="en-US" smtClean="0"/>
              <a:t>‹#›</a:t>
            </a:fld>
            <a:endParaRPr lang="en-US"/>
          </a:p>
        </p:txBody>
      </p:sp>
    </p:spTree>
    <p:extLst>
      <p:ext uri="{BB962C8B-B14F-4D97-AF65-F5344CB8AC3E}">
        <p14:creationId xmlns:p14="http://schemas.microsoft.com/office/powerpoint/2010/main" val="2806398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I’ll be talking about our experience using</a:t>
            </a:r>
            <a:r>
              <a:rPr lang="en-US" baseline="0" dirty="0" smtClean="0"/>
              <a:t> </a:t>
            </a:r>
            <a:r>
              <a:rPr lang="en-US" baseline="0" dirty="0" err="1" smtClean="0"/>
              <a:t>ArchivesSpace</a:t>
            </a:r>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1</a:t>
            </a:fld>
            <a:endParaRPr lang="en-US"/>
          </a:p>
        </p:txBody>
      </p:sp>
    </p:spTree>
    <p:extLst>
      <p:ext uri="{BB962C8B-B14F-4D97-AF65-F5344CB8AC3E}">
        <p14:creationId xmlns:p14="http://schemas.microsoft.com/office/powerpoint/2010/main" val="232134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lvl="3" indent="-174982" defTabSz="466618">
              <a:buFont typeface="Arial"/>
              <a:buChar char="•"/>
              <a:defRPr/>
            </a:pPr>
            <a:r>
              <a:rPr lang="en-US" baseline="0" dirty="0" smtClean="0"/>
              <a:t>Were provided an UCB hosted instance in Fall of 2014</a:t>
            </a:r>
          </a:p>
          <a:p>
            <a:pPr marL="641600" lvl="4" indent="-174982" defTabSz="466618">
              <a:buFont typeface="Arial"/>
              <a:buChar char="•"/>
              <a:defRPr/>
            </a:pPr>
            <a:r>
              <a:rPr lang="en-US" dirty="0" smtClean="0"/>
              <a:t>Our instance was shared with several affiliated libraries on campus; could only be done this way as that’s all the main library IT could afford financially and staff wise to manage</a:t>
            </a:r>
          </a:p>
          <a:p>
            <a:pPr marL="641600" lvl="4" indent="-174982" defTabSz="466618">
              <a:buFont typeface="Arial"/>
              <a:buChar char="•"/>
              <a:defRPr/>
            </a:pPr>
            <a:r>
              <a:rPr lang="en-US" dirty="0" smtClean="0"/>
              <a:t>Each had our own account with the instance to set up staff and work on our records</a:t>
            </a:r>
          </a:p>
          <a:p>
            <a:pPr marL="641600" lvl="1" indent="-174982">
              <a:buFont typeface="Arial"/>
              <a:buChar char="•"/>
            </a:pPr>
            <a:r>
              <a:rPr lang="en-US" dirty="0" smtClean="0"/>
              <a:t>Issues</a:t>
            </a:r>
          </a:p>
          <a:p>
            <a:pPr marL="1108219" lvl="2" indent="-174982">
              <a:buFont typeface="Arial"/>
              <a:buChar char="•"/>
            </a:pPr>
            <a:r>
              <a:rPr lang="en-US" dirty="0" smtClean="0"/>
              <a:t>We could see and edit each others records when at the system administrator level</a:t>
            </a:r>
          </a:p>
          <a:p>
            <a:pPr marL="1108219" lvl="2" indent="-174982">
              <a:buFont typeface="Arial"/>
              <a:buChar char="•"/>
            </a:pPr>
            <a:r>
              <a:rPr lang="en-US" dirty="0" smtClean="0"/>
              <a:t>Non EDA staff names appearing in our users list</a:t>
            </a:r>
          </a:p>
          <a:p>
            <a:pPr marL="1108219" lvl="2" indent="-174982">
              <a:buFont typeface="Arial"/>
              <a:buChar char="•"/>
            </a:pPr>
            <a:r>
              <a:rPr lang="en-US" dirty="0" smtClean="0"/>
              <a:t>Subject and name authority files</a:t>
            </a:r>
          </a:p>
          <a:p>
            <a:pPr marL="1108219" lvl="2" indent="-174982">
              <a:buFont typeface="Arial"/>
              <a:buChar char="•"/>
            </a:pPr>
            <a:r>
              <a:rPr lang="en-US" b="1" dirty="0" smtClean="0">
                <a:solidFill>
                  <a:srgbClr val="FFFF00"/>
                </a:solidFill>
              </a:rPr>
              <a:t>How to ingest legacy records into correct repository?</a:t>
            </a:r>
          </a:p>
          <a:p>
            <a:pPr marL="1574837" lvl="3" indent="-174982">
              <a:buFont typeface="Arial"/>
              <a:buChar char="•"/>
            </a:pPr>
            <a:r>
              <a:rPr lang="en-US" dirty="0" smtClean="0">
                <a:solidFill>
                  <a:srgbClr val="FFFF00"/>
                </a:solidFill>
              </a:rPr>
              <a:t>Example: one library in our shared instance has around 500 legacy records that they want to import into </a:t>
            </a:r>
            <a:r>
              <a:rPr lang="en-US" dirty="0" err="1" smtClean="0">
                <a:solidFill>
                  <a:srgbClr val="FFFF00"/>
                </a:solidFill>
              </a:rPr>
              <a:t>Aspace</a:t>
            </a:r>
            <a:r>
              <a:rPr lang="en-US" dirty="0" smtClean="0">
                <a:solidFill>
                  <a:srgbClr val="FFFF00"/>
                </a:solidFill>
              </a:rPr>
              <a:t>. There is no way for them to designate that they want them to ingest into their repository. They could ingest into our repository.  We haven’t tested this out for fear of having to clean up a lot of data.</a:t>
            </a:r>
          </a:p>
          <a:p>
            <a:pPr marL="641600" lvl="1" indent="-174982">
              <a:buFont typeface="Arial"/>
              <a:buChar char="•"/>
            </a:pPr>
            <a:r>
              <a:rPr lang="en-US" dirty="0" smtClean="0"/>
              <a:t>We discovered</a:t>
            </a:r>
            <a:r>
              <a:rPr lang="en-US" baseline="0" dirty="0" smtClean="0"/>
              <a:t> that this was due to an incorrect installation of </a:t>
            </a:r>
            <a:r>
              <a:rPr lang="en-US" baseline="0" dirty="0" err="1" smtClean="0"/>
              <a:t>Aspace</a:t>
            </a:r>
            <a:r>
              <a:rPr lang="en-US" baseline="0" dirty="0" smtClean="0"/>
              <a:t> by the IT department and could be resolved</a:t>
            </a:r>
          </a:p>
          <a:p>
            <a:pPr marL="1098800" lvl="2" indent="-174982">
              <a:buFont typeface="Arial"/>
              <a:buChar char="•"/>
            </a:pPr>
            <a:r>
              <a:rPr lang="en-US" baseline="0" dirty="0" smtClean="0"/>
              <a:t>It was enough of an issue though that many of us have opted to work with CDL or with our own departmental IT to maintain our own </a:t>
            </a:r>
            <a:r>
              <a:rPr lang="en-US" baseline="0" dirty="0" err="1" smtClean="0"/>
              <a:t>Aspace</a:t>
            </a:r>
            <a:r>
              <a:rPr lang="en-US" baseline="0" dirty="0" smtClean="0"/>
              <a:t> instance</a:t>
            </a:r>
            <a:endParaRPr lang="en-US"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t>10</a:t>
            </a:fld>
            <a:endParaRPr lang="en-US"/>
          </a:p>
        </p:txBody>
      </p:sp>
    </p:spTree>
    <p:extLst>
      <p:ext uri="{BB962C8B-B14F-4D97-AF65-F5344CB8AC3E}">
        <p14:creationId xmlns:p14="http://schemas.microsoft.com/office/powerpoint/2010/main" val="16044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CDL recently</a:t>
            </a:r>
            <a:r>
              <a:rPr lang="en-US" baseline="0" dirty="0" smtClean="0"/>
              <a:t> decided they will be unable to host </a:t>
            </a:r>
            <a:r>
              <a:rPr lang="en-US" baseline="0" dirty="0" err="1" smtClean="0"/>
              <a:t>Aspace</a:t>
            </a:r>
            <a:r>
              <a:rPr lang="en-US" baseline="0" dirty="0" smtClean="0"/>
              <a:t> outside of UC Libraries and affiliates</a:t>
            </a:r>
            <a:endParaRPr lang="en-US" dirty="0" smtClean="0"/>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Email from Tanya Hollis on August</a:t>
            </a:r>
            <a:r>
              <a:rPr lang="en-US" baseline="0" dirty="0" smtClean="0"/>
              <a:t> 4</a:t>
            </a:r>
            <a:endParaRPr lang="en-US" dirty="0" smtClean="0"/>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A</a:t>
            </a:r>
            <a:r>
              <a:rPr lang="en-US" baseline="0" dirty="0" smtClean="0"/>
              <a:t> number of Bay Area institutions have begun to explore transitioning from Archivists’ </a:t>
            </a:r>
            <a:r>
              <a:rPr lang="en-US" baseline="0" dirty="0" err="1" smtClean="0"/>
              <a:t>Tooklit</a:t>
            </a:r>
            <a:r>
              <a:rPr lang="en-US" baseline="0" dirty="0" smtClean="0"/>
              <a:t> to </a:t>
            </a:r>
            <a:r>
              <a:rPr lang="en-US" baseline="0" dirty="0" err="1" smtClean="0"/>
              <a:t>ArchivesSpace</a:t>
            </a:r>
            <a:r>
              <a:rPr lang="en-US" baseline="0" dirty="0" smtClean="0"/>
              <a:t>. Rather than each institution working on its own hosting solution, they have decided to work with </a:t>
            </a:r>
            <a:r>
              <a:rPr lang="en-US" baseline="0" dirty="0" err="1" smtClean="0"/>
              <a:t>Califa</a:t>
            </a:r>
            <a:r>
              <a:rPr lang="en-US" baseline="0" dirty="0" smtClean="0"/>
              <a:t>, the statewide California library consortium, to negotiate affordable group pricing for </a:t>
            </a:r>
            <a:r>
              <a:rPr lang="en-US" baseline="0" dirty="0" err="1" smtClean="0"/>
              <a:t>ArchivesSpace</a:t>
            </a:r>
            <a:r>
              <a:rPr lang="en-US" baseline="0" dirty="0" smtClean="0"/>
              <a:t> hosting with </a:t>
            </a:r>
            <a:r>
              <a:rPr lang="en-US" baseline="0" dirty="0" err="1" smtClean="0"/>
              <a:t>Lyrasis</a:t>
            </a:r>
            <a:r>
              <a:rPr lang="en-US" baseline="0" dirty="0" smtClean="0"/>
              <a:t>, as they believe that </a:t>
            </a:r>
            <a:r>
              <a:rPr lang="en-US" baseline="0" dirty="0" err="1" smtClean="0"/>
              <a:t>Lyrasis</a:t>
            </a:r>
            <a:r>
              <a:rPr lang="en-US" baseline="0" dirty="0" smtClean="0"/>
              <a:t> can offer the user support they don’t have within their home institutions.</a:t>
            </a:r>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baseline="0" dirty="0" smtClean="0"/>
              <a:t>Email sent extends an invitation for other California institutions to join, with the hope that a large number of initial participants will increase </a:t>
            </a:r>
            <a:r>
              <a:rPr lang="en-US" baseline="0" dirty="0" err="1" smtClean="0"/>
              <a:t>Califa’s</a:t>
            </a:r>
            <a:r>
              <a:rPr lang="en-US" baseline="0" dirty="0" smtClean="0"/>
              <a:t> </a:t>
            </a:r>
            <a:r>
              <a:rPr lang="en-US" baseline="0" dirty="0" err="1" smtClean="0"/>
              <a:t>negitiating</a:t>
            </a:r>
            <a:r>
              <a:rPr lang="en-US" baseline="0" dirty="0" smtClean="0"/>
              <a:t> power</a:t>
            </a:r>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baseline="0" dirty="0" smtClean="0"/>
              <a:t>Were hoping to hear from all interested institutions by August 15, but can still try to email Tanya </a:t>
            </a:r>
            <a:r>
              <a:rPr lang="en-US" baseline="0" dirty="0" err="1" smtClean="0"/>
              <a:t>Holliss</a:t>
            </a:r>
            <a:r>
              <a:rPr lang="en-US" baseline="0" dirty="0" smtClean="0"/>
              <a:t> at </a:t>
            </a:r>
            <a:r>
              <a:rPr lang="en-US" baseline="0" dirty="0" err="1" smtClean="0"/>
              <a:t>thollis@sfsuedu</a:t>
            </a:r>
            <a:r>
              <a:rPr lang="en-US" baseline="0" dirty="0" smtClean="0"/>
              <a:t> if interested</a:t>
            </a:r>
            <a:endParaRPr lang="en-US"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t>11</a:t>
            </a:fld>
            <a:endParaRPr lang="en-US"/>
          </a:p>
        </p:txBody>
      </p:sp>
    </p:spTree>
    <p:extLst>
      <p:ext uri="{BB962C8B-B14F-4D97-AF65-F5344CB8AC3E}">
        <p14:creationId xmlns:p14="http://schemas.microsoft.com/office/powerpoint/2010/main" val="16044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Lessons learned and future plans</a:t>
            </a:r>
          </a:p>
          <a:p>
            <a:pPr marL="174982" indent="-174982">
              <a:buFont typeface="Arial" panose="020B0604020202020204" pitchFamily="34" charset="0"/>
              <a:buChar char="•"/>
            </a:pPr>
            <a:r>
              <a:rPr lang="en-US" dirty="0" smtClean="0"/>
              <a:t>Take the time to plan our your implementation and steps, rather than just jumping in</a:t>
            </a:r>
          </a:p>
          <a:p>
            <a:pPr marL="641600" lvl="1" indent="-174982">
              <a:buFont typeface="Arial" panose="020B0604020202020204" pitchFamily="34" charset="0"/>
              <a:buChar char="•"/>
            </a:pPr>
            <a:r>
              <a:rPr lang="en-US" dirty="0" smtClean="0"/>
              <a:t>Will help you from having to repeat work later down the road</a:t>
            </a:r>
          </a:p>
          <a:p>
            <a:pPr marL="174982" indent="-174982">
              <a:buFont typeface="Arial"/>
              <a:buChar char="•"/>
            </a:pPr>
            <a:r>
              <a:rPr lang="en-US" dirty="0" smtClean="0"/>
              <a:t>Patience in key – when you’re the guinea pig for new software, you need to be prepared for some bumps in the road</a:t>
            </a:r>
          </a:p>
          <a:p>
            <a:pPr marL="174982" indent="-174982">
              <a:buFont typeface="Arial"/>
              <a:buChar char="•"/>
            </a:pPr>
            <a:r>
              <a:rPr lang="en-US" dirty="0" smtClean="0"/>
              <a:t>Collaboration – since there are numerous libraries using </a:t>
            </a:r>
            <a:r>
              <a:rPr lang="en-US" dirty="0" err="1" smtClean="0"/>
              <a:t>ASpace</a:t>
            </a:r>
            <a:r>
              <a:rPr lang="en-US" dirty="0" smtClean="0"/>
              <a:t>, try to work together to figure out problems, share ideas, and just get to know each other. It makes a large institution feel much more human. If you’re in a repository that’s more singular, there’s also a very active listserv</a:t>
            </a:r>
          </a:p>
          <a:p>
            <a:pPr marL="174982" indent="-174982">
              <a:buFont typeface="Arial"/>
              <a:buChar char="•"/>
            </a:pPr>
            <a:r>
              <a:rPr lang="en-US" dirty="0" smtClean="0"/>
              <a:t>Flexibility – This software</a:t>
            </a:r>
            <a:r>
              <a:rPr lang="en-US" baseline="0" dirty="0" smtClean="0"/>
              <a:t> is still fairly new and there are still issues with each update. Need to be flexible as the software moves forward, but overall it’s a very useful tool for us</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12</a:t>
            </a:fld>
            <a:endParaRPr lang="en-US"/>
          </a:p>
        </p:txBody>
      </p:sp>
    </p:spTree>
    <p:extLst>
      <p:ext uri="{BB962C8B-B14F-4D97-AF65-F5344CB8AC3E}">
        <p14:creationId xmlns:p14="http://schemas.microsoft.com/office/powerpoint/2010/main" val="168259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13</a:t>
            </a:fld>
            <a:endParaRPr lang="en-US"/>
          </a:p>
        </p:txBody>
      </p:sp>
    </p:spTree>
    <p:extLst>
      <p:ext uri="{BB962C8B-B14F-4D97-AF65-F5344CB8AC3E}">
        <p14:creationId xmlns:p14="http://schemas.microsoft.com/office/powerpoint/2010/main" val="276841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EDA holds more than 200 collections documenting the </a:t>
            </a:r>
            <a:r>
              <a:rPr lang="en-US" baseline="0" dirty="0" smtClean="0"/>
              <a:t>architectural and landscape heritage of Northern California</a:t>
            </a:r>
          </a:p>
          <a:p>
            <a:pPr marL="171450" indent="-171450">
              <a:buFont typeface="Arial" panose="020B0604020202020204" pitchFamily="34" charset="0"/>
              <a:buChar char="•"/>
            </a:pPr>
            <a:r>
              <a:rPr lang="en-US" dirty="0" smtClean="0"/>
              <a:t>Within the UCB campus structure, EDA</a:t>
            </a:r>
            <a:r>
              <a:rPr lang="en-US" baseline="0" dirty="0" smtClean="0"/>
              <a:t> in a unique situation as we’re an affiliated library (8 total)</a:t>
            </a:r>
          </a:p>
          <a:p>
            <a:pPr marL="171450" indent="-171450">
              <a:buFont typeface="Arial" panose="020B0604020202020204" pitchFamily="34" charset="0"/>
              <a:buChar char="•"/>
            </a:pPr>
            <a:r>
              <a:rPr lang="en-US" baseline="0" dirty="0" smtClean="0"/>
              <a:t>Not part of main library </a:t>
            </a:r>
          </a:p>
          <a:p>
            <a:pPr marL="628650" lvl="1" indent="-171450">
              <a:buFont typeface="Arial" panose="020B0604020202020204" pitchFamily="34" charset="0"/>
              <a:buChar char="•"/>
            </a:pPr>
            <a:r>
              <a:rPr lang="en-US" baseline="0" dirty="0" smtClean="0"/>
              <a:t>we weren’t involved with initial discussion to join </a:t>
            </a:r>
            <a:r>
              <a:rPr lang="en-US" baseline="0" dirty="0" err="1" smtClean="0"/>
              <a:t>Aspace</a:t>
            </a:r>
            <a:endParaRPr lang="en-US" baseline="0" dirty="0" smtClean="0"/>
          </a:p>
          <a:p>
            <a:pPr marL="628650" lvl="1" indent="-171450">
              <a:buFont typeface="Arial" panose="020B0604020202020204" pitchFamily="34" charset="0"/>
              <a:buChar char="•"/>
            </a:pPr>
            <a:r>
              <a:rPr lang="en-US" baseline="0" dirty="0" smtClean="0"/>
              <a:t>We’re not under the support of the Library IT ; our software either managed by campus IT or local departmental IT</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2</a:t>
            </a:fld>
            <a:endParaRPr lang="en-US"/>
          </a:p>
        </p:txBody>
      </p:sp>
    </p:spTree>
    <p:extLst>
      <p:ext uri="{BB962C8B-B14F-4D97-AF65-F5344CB8AC3E}">
        <p14:creationId xmlns:p14="http://schemas.microsoft.com/office/powerpoint/2010/main" val="71474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Prior</a:t>
            </a:r>
            <a:r>
              <a:rPr lang="en-US" baseline="0" dirty="0" smtClean="0"/>
              <a:t> to Oct 2012, no collection management software in place</a:t>
            </a:r>
          </a:p>
          <a:p>
            <a:pPr marL="171450" indent="-171450">
              <a:buFont typeface="Arial" panose="020B0604020202020204" pitchFamily="34" charset="0"/>
              <a:buChar char="•"/>
            </a:pPr>
            <a:r>
              <a:rPr lang="en-US" baseline="0" dirty="0" smtClean="0"/>
              <a:t>Curator created detailed spreadsheets that included all relevant </a:t>
            </a:r>
            <a:r>
              <a:rPr lang="en-US" baseline="0" dirty="0" smtClean="0"/>
              <a:t>information throughout their processing stages</a:t>
            </a:r>
            <a:endParaRPr lang="en-US" baseline="0" dirty="0" smtClean="0"/>
          </a:p>
          <a:p>
            <a:pPr marL="171450" indent="-171450">
              <a:buFont typeface="Arial" panose="020B0604020202020204" pitchFamily="34" charset="0"/>
              <a:buChar char="•"/>
            </a:pPr>
            <a:r>
              <a:rPr lang="en-US" baseline="0" dirty="0" smtClean="0"/>
              <a:t>Previously encoded finding aids by hand or using a Microsoft Access template the Bancroft Library had shared with us</a:t>
            </a:r>
          </a:p>
          <a:p>
            <a:pPr marL="171450" indent="-171450">
              <a:buFont typeface="Arial" panose="020B0604020202020204" pitchFamily="34" charset="0"/>
              <a:buChar char="•"/>
            </a:pPr>
            <a:r>
              <a:rPr lang="en-US" baseline="0" dirty="0" smtClean="0"/>
              <a:t>Nov 2012 - I participated in a webinar training for </a:t>
            </a:r>
            <a:r>
              <a:rPr lang="en-US" baseline="0" dirty="0" err="1" smtClean="0"/>
              <a:t>ArchivistsToolkit</a:t>
            </a:r>
            <a:r>
              <a:rPr lang="en-US" baseline="0" dirty="0" smtClean="0"/>
              <a:t> – just in time to find out that </a:t>
            </a:r>
            <a:r>
              <a:rPr lang="en-US" baseline="0" dirty="0" err="1" smtClean="0"/>
              <a:t>Aspace</a:t>
            </a:r>
            <a:r>
              <a:rPr lang="en-US" baseline="0" dirty="0" smtClean="0"/>
              <a:t> was on the horizon</a:t>
            </a:r>
          </a:p>
          <a:p>
            <a:pPr marL="628650" lvl="1" indent="-171450">
              <a:buFont typeface="Arial" panose="020B0604020202020204" pitchFamily="34" charset="0"/>
              <a:buChar char="•"/>
            </a:pPr>
            <a:r>
              <a:rPr lang="en-US" baseline="0" dirty="0" smtClean="0"/>
              <a:t>We decided to implement AT though to get familiar with using a collection management tool</a:t>
            </a:r>
          </a:p>
          <a:p>
            <a:pPr marL="171450" indent="-171450">
              <a:buFont typeface="Arial" panose="020B0604020202020204" pitchFamily="34" charset="0"/>
              <a:buChar char="•"/>
            </a:pPr>
            <a:r>
              <a:rPr lang="en-US" baseline="0" dirty="0" smtClean="0"/>
              <a:t>Opted to use California Digital Library hosted instance</a:t>
            </a:r>
          </a:p>
          <a:p>
            <a:pPr marL="171450" indent="-171450">
              <a:buFont typeface="Arial" panose="020B0604020202020204" pitchFamily="34" charset="0"/>
              <a:buChar char="•"/>
            </a:pPr>
            <a:r>
              <a:rPr lang="en-US" baseline="0" dirty="0" smtClean="0"/>
              <a:t>We were able to successfully encode 3 finding aids using AT during that first year</a:t>
            </a:r>
          </a:p>
          <a:p>
            <a:pPr marL="171450" indent="-171450">
              <a:buFont typeface="Arial" panose="020B0604020202020204" pitchFamily="34" charset="0"/>
              <a:buChar char="•"/>
            </a:pPr>
            <a:r>
              <a:rPr lang="en-US" baseline="0" dirty="0" smtClean="0"/>
              <a:t>We decided to hold off on trying to import legacy records until we knew more about </a:t>
            </a:r>
            <a:r>
              <a:rPr lang="en-US" baseline="0" dirty="0" err="1" smtClean="0"/>
              <a:t>Aspace</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3</a:t>
            </a:fld>
            <a:endParaRPr lang="en-US"/>
          </a:p>
        </p:txBody>
      </p:sp>
    </p:spTree>
    <p:extLst>
      <p:ext uri="{BB962C8B-B14F-4D97-AF65-F5344CB8AC3E}">
        <p14:creationId xmlns:p14="http://schemas.microsoft.com/office/powerpoint/2010/main" val="403635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October 2013 – Contacted by Adrian</a:t>
            </a:r>
            <a:r>
              <a:rPr lang="en-US" baseline="0" dirty="0" smtClean="0"/>
              <a:t> Turner at the CDL to see if we would like to participate in a pilot program to test if CDL would be able to host </a:t>
            </a:r>
            <a:r>
              <a:rPr lang="en-US" baseline="0" dirty="0" err="1" smtClean="0"/>
              <a:t>Aspace</a:t>
            </a:r>
            <a:endParaRPr lang="en-US" baseline="0" dirty="0" smtClean="0"/>
          </a:p>
          <a:p>
            <a:pPr marL="171450" indent="-171450">
              <a:buFont typeface="Arial" panose="020B0604020202020204" pitchFamily="34" charset="0"/>
              <a:buChar char="•"/>
            </a:pPr>
            <a:r>
              <a:rPr lang="en-US" baseline="0" dirty="0" smtClean="0"/>
              <a:t>Would be offered UC Libraries and UC affiliates only</a:t>
            </a:r>
          </a:p>
          <a:p>
            <a:pPr marL="171450" indent="-171450">
              <a:buFont typeface="Arial" panose="020B0604020202020204" pitchFamily="34" charset="0"/>
              <a:buChar char="•"/>
            </a:pPr>
            <a:r>
              <a:rPr lang="en-US" baseline="0" dirty="0" smtClean="0"/>
              <a:t>We decided to include ourselves as we were eager to participate and move our finding aids into a collection management system</a:t>
            </a:r>
          </a:p>
          <a:p>
            <a:pPr marL="171450" indent="-171450">
              <a:buFont typeface="Arial" panose="020B0604020202020204" pitchFamily="34" charset="0"/>
              <a:buChar char="•"/>
            </a:pPr>
            <a:r>
              <a:rPr lang="en-US" baseline="0" dirty="0" smtClean="0"/>
              <a:t>January 2014 – CDL </a:t>
            </a:r>
            <a:r>
              <a:rPr lang="en-US" baseline="0" dirty="0" err="1" smtClean="0"/>
              <a:t>Aspace</a:t>
            </a:r>
            <a:r>
              <a:rPr lang="en-US" baseline="0" dirty="0" smtClean="0"/>
              <a:t> pilot program launched with a commitment to a six month period (Jan-June 2014) CDL would monitor and evaluate resources and level of effort required to establish and maintain the instances</a:t>
            </a:r>
          </a:p>
          <a:p>
            <a:pPr marL="171450" indent="-171450">
              <a:buFont typeface="Arial" panose="020B0604020202020204" pitchFamily="34" charset="0"/>
              <a:buChar char="•"/>
            </a:pPr>
            <a:r>
              <a:rPr lang="en-US" baseline="0" dirty="0" smtClean="0"/>
              <a:t>Once our instance was established, Adrian sent us all a quick start for instructions to use the software</a:t>
            </a:r>
          </a:p>
          <a:p>
            <a:pPr marL="171450" indent="-171450">
              <a:buFont typeface="Arial" panose="020B0604020202020204" pitchFamily="34" charset="0"/>
              <a:buChar char="•"/>
            </a:pPr>
            <a:r>
              <a:rPr lang="en-US" baseline="0" dirty="0" smtClean="0"/>
              <a:t>Because CDL was not an institutional member, we did not have access to more detailed instructions </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4</a:t>
            </a:fld>
            <a:endParaRPr lang="en-US"/>
          </a:p>
        </p:txBody>
      </p:sp>
    </p:spTree>
    <p:extLst>
      <p:ext uri="{BB962C8B-B14F-4D97-AF65-F5344CB8AC3E}">
        <p14:creationId xmlns:p14="http://schemas.microsoft.com/office/powerpoint/2010/main" val="129183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Excited</a:t>
            </a:r>
            <a:r>
              <a:rPr lang="en-US" baseline="0" dirty="0" smtClean="0"/>
              <a:t> to start, and automatically try to import all of our legacy finding aids from files grabbed off the OAC</a:t>
            </a:r>
          </a:p>
          <a:p>
            <a:pPr marL="171450" indent="-171450">
              <a:buFont typeface="Arial" panose="020B0604020202020204" pitchFamily="34" charset="0"/>
              <a:buChar char="•"/>
            </a:pPr>
            <a:r>
              <a:rPr lang="en-US" baseline="0" dirty="0" smtClean="0"/>
              <a:t>Half validate and half don’t, likely due to DACS requirements that our old finding aids didn’t comply with</a:t>
            </a:r>
          </a:p>
          <a:p>
            <a:pPr marL="171450" indent="-171450">
              <a:buFont typeface="Arial" panose="020B0604020202020204" pitchFamily="34" charset="0"/>
              <a:buChar char="•"/>
            </a:pPr>
            <a:r>
              <a:rPr lang="en-US" baseline="0" dirty="0" smtClean="0"/>
              <a:t>Ones that did validate in </a:t>
            </a:r>
            <a:r>
              <a:rPr lang="en-US" baseline="0" dirty="0" err="1" smtClean="0"/>
              <a:t>Aspace</a:t>
            </a:r>
            <a:r>
              <a:rPr lang="en-US" baseline="0" dirty="0" smtClean="0"/>
              <a:t> have issue of extra coding being added to </a:t>
            </a:r>
            <a:r>
              <a:rPr lang="en-US" baseline="0" dirty="0" err="1" smtClean="0"/>
              <a:t>Aspace</a:t>
            </a:r>
            <a:r>
              <a:rPr lang="en-US" baseline="0" dirty="0" smtClean="0"/>
              <a:t> fields when importing legacy records. Also issue of some EAD output not getting reflected when exporting from </a:t>
            </a:r>
            <a:r>
              <a:rPr lang="en-US" baseline="0" dirty="0" err="1" smtClean="0"/>
              <a:t>Aspace</a:t>
            </a:r>
            <a:r>
              <a:rPr lang="en-US" baseline="0" dirty="0" smtClean="0"/>
              <a:t>, so the finding aid won’t validate on the OAC</a:t>
            </a:r>
          </a:p>
          <a:p>
            <a:pPr marL="171450" indent="-171450">
              <a:buFont typeface="Arial" panose="020B0604020202020204" pitchFamily="34" charset="0"/>
              <a:buChar char="•"/>
            </a:pPr>
            <a:r>
              <a:rPr lang="en-US" baseline="0" dirty="0" smtClean="0"/>
              <a:t>These were issues that we let the </a:t>
            </a:r>
            <a:r>
              <a:rPr lang="en-US" baseline="0" dirty="0" err="1" smtClean="0"/>
              <a:t>Aspace</a:t>
            </a:r>
            <a:r>
              <a:rPr lang="en-US" baseline="0" dirty="0" smtClean="0"/>
              <a:t> developers know about</a:t>
            </a:r>
          </a:p>
          <a:p>
            <a:pPr marL="171450" indent="-171450">
              <a:buFont typeface="Arial" panose="020B0604020202020204" pitchFamily="34" charset="0"/>
              <a:buChar char="•"/>
            </a:pPr>
            <a:r>
              <a:rPr lang="en-US" baseline="0" dirty="0" smtClean="0"/>
              <a:t>Stop and reflect on next steps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5</a:t>
            </a:fld>
            <a:endParaRPr lang="en-US"/>
          </a:p>
        </p:txBody>
      </p:sp>
    </p:spTree>
    <p:extLst>
      <p:ext uri="{BB962C8B-B14F-4D97-AF65-F5344CB8AC3E}">
        <p14:creationId xmlns:p14="http://schemas.microsoft.com/office/powerpoint/2010/main" val="127507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Realized</a:t>
            </a:r>
            <a:r>
              <a:rPr lang="en-US" baseline="0" dirty="0" smtClean="0"/>
              <a:t> we needed some more detailed training</a:t>
            </a:r>
            <a:endParaRPr lang="en-US" dirty="0" smtClean="0"/>
          </a:p>
          <a:p>
            <a:pPr marL="171450" indent="-171450">
              <a:buFont typeface="Arial" panose="020B0604020202020204" pitchFamily="34" charset="0"/>
              <a:buChar char="•"/>
            </a:pPr>
            <a:r>
              <a:rPr lang="en-US" dirty="0" smtClean="0"/>
              <a:t>May 2014 – coworker and I took part in a 2-day </a:t>
            </a:r>
            <a:r>
              <a:rPr lang="en-US" dirty="0" err="1" smtClean="0"/>
              <a:t>Aspace</a:t>
            </a:r>
            <a:r>
              <a:rPr lang="en-US" dirty="0" smtClean="0"/>
              <a:t> training with</a:t>
            </a:r>
            <a:r>
              <a:rPr lang="en-US" baseline="0" dirty="0" smtClean="0"/>
              <a:t> Brad Westbrook and Adrian Turner at UC Berkeley</a:t>
            </a:r>
          </a:p>
          <a:p>
            <a:pPr marL="628650" lvl="1" indent="-171450">
              <a:buFont typeface="Arial" panose="020B0604020202020204" pitchFamily="34" charset="0"/>
              <a:buChar char="•"/>
            </a:pPr>
            <a:r>
              <a:rPr lang="en-US" baseline="0" dirty="0" smtClean="0"/>
              <a:t>Incredibly useful, live demonstration is helpful as someone who is more visually oriented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introduced us to the community on campus that would be using this tool which included members of both affiliated libraries and the main library</a:t>
            </a:r>
          </a:p>
          <a:p>
            <a:pPr marL="628650" lvl="1" indent="-171450">
              <a:buFont typeface="Arial" panose="020B0604020202020204" pitchFamily="34" charset="0"/>
              <a:buChar char="•"/>
            </a:pPr>
            <a:r>
              <a:rPr lang="en-US" baseline="0" dirty="0" smtClean="0"/>
              <a:t>Helped us figure out our next steps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6</a:t>
            </a:fld>
            <a:endParaRPr lang="en-US"/>
          </a:p>
        </p:txBody>
      </p:sp>
    </p:spTree>
    <p:extLst>
      <p:ext uri="{BB962C8B-B14F-4D97-AF65-F5344CB8AC3E}">
        <p14:creationId xmlns:p14="http://schemas.microsoft.com/office/powerpoint/2010/main" val="258359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Accession records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Reference Archivist Chris Marino used a CSV template provided by </a:t>
            </a:r>
            <a:r>
              <a:rPr lang="en-US" baseline="0" dirty="0" err="1" smtClean="0"/>
              <a:t>ASpace</a:t>
            </a:r>
            <a:r>
              <a:rPr lang="en-US" baseline="0" dirty="0" smtClean="0"/>
              <a:t> to load our accession records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7</a:t>
            </a:fld>
            <a:endParaRPr lang="en-US"/>
          </a:p>
        </p:txBody>
      </p:sp>
    </p:spTree>
    <p:extLst>
      <p:ext uri="{BB962C8B-B14F-4D97-AF65-F5344CB8AC3E}">
        <p14:creationId xmlns:p14="http://schemas.microsoft.com/office/powerpoint/2010/main" val="360664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Once we loaded the CSV file into </a:t>
            </a:r>
            <a:r>
              <a:rPr lang="en-US" baseline="0" dirty="0" err="1" smtClean="0"/>
              <a:t>Aspace</a:t>
            </a:r>
            <a:r>
              <a:rPr lang="en-US" baseline="0" dirty="0" smtClean="0"/>
              <a:t>, our accession records were automatically propagated for us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Were able to spawn resource records from these accession records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This means that these two records are digitally linked to one another, and is helpful for us if we ever need to look back at the origin of a </a:t>
            </a:r>
            <a:r>
              <a:rPr lang="en-US" baseline="0" dirty="0" smtClean="0"/>
              <a:t>collection</a:t>
            </a:r>
            <a:endParaRPr lang="en-US"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t>8</a:t>
            </a:fld>
            <a:endParaRPr lang="en-US"/>
          </a:p>
        </p:txBody>
      </p:sp>
    </p:spTree>
    <p:extLst>
      <p:ext uri="{BB962C8B-B14F-4D97-AF65-F5344CB8AC3E}">
        <p14:creationId xmlns:p14="http://schemas.microsoft.com/office/powerpoint/2010/main" val="97354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Since we have a relatively small number of finding aids, we decide to manually enter our finding aids into </a:t>
            </a:r>
            <a:r>
              <a:rPr lang="en-US" baseline="0" dirty="0" err="1" smtClean="0"/>
              <a:t>Aspace</a:t>
            </a:r>
            <a:r>
              <a:rPr lang="en-US" baseline="0" dirty="0" smtClean="0"/>
              <a:t> – gives us a good chance to clean up legacy data and make our finding aids cohesive</a:t>
            </a:r>
          </a:p>
          <a:p>
            <a:pPr marL="171450" indent="-171450">
              <a:buFont typeface="Arial" panose="020B0604020202020204" pitchFamily="34" charset="0"/>
              <a:buChar char="•"/>
            </a:pPr>
            <a:r>
              <a:rPr lang="en-US" baseline="0" dirty="0" smtClean="0"/>
              <a:t>One of the ways we thought we would tackle this was to put out a call for interns to work with this tool</a:t>
            </a:r>
          </a:p>
          <a:p>
            <a:pPr marL="628650" lvl="1" indent="-171450">
              <a:buFont typeface="Arial" panose="020B0604020202020204" pitchFamily="34" charset="0"/>
              <a:buChar char="•"/>
            </a:pPr>
            <a:r>
              <a:rPr lang="en-US" baseline="0" dirty="0" smtClean="0"/>
              <a:t>Were fortunate enough to have a SJSU MLIS student intern with us and enter legacy records into </a:t>
            </a:r>
            <a:r>
              <a:rPr lang="en-US" baseline="0" dirty="0" err="1" smtClean="0"/>
              <a:t>Aspace</a:t>
            </a:r>
            <a:r>
              <a:rPr lang="en-US" baseline="0" dirty="0" smtClean="0"/>
              <a:t> for a semester this year</a:t>
            </a:r>
          </a:p>
          <a:p>
            <a:pPr marL="628650" lvl="1" indent="-171450">
              <a:buFont typeface="Arial" panose="020B0604020202020204" pitchFamily="34" charset="0"/>
              <a:buChar char="•"/>
            </a:pPr>
            <a:r>
              <a:rPr lang="en-US" baseline="0" dirty="0" smtClean="0"/>
              <a:t>Good experience for them as a marketable skill when looking for jobs, and a great opportunity for us to work through this backlog</a:t>
            </a:r>
          </a:p>
          <a:p>
            <a:pPr marL="193819" lvl="0" indent="-174982">
              <a:buFont typeface="Arial" panose="020B0604020202020204" pitchFamily="34" charset="0"/>
              <a:buChar char="•"/>
            </a:pPr>
            <a:r>
              <a:rPr lang="en-US" baseline="0" dirty="0" smtClean="0"/>
              <a:t>Which instance to use – CDL or UCB?</a:t>
            </a:r>
          </a:p>
          <a:p>
            <a:pPr marL="660437" lvl="1" indent="-174982">
              <a:buFont typeface="Arial" panose="020B0604020202020204" pitchFamily="34" charset="0"/>
              <a:buChar char="•"/>
            </a:pPr>
            <a:r>
              <a:rPr lang="en-US" baseline="0" dirty="0" smtClean="0"/>
              <a:t>Would we be able to migrate from one </a:t>
            </a:r>
            <a:r>
              <a:rPr lang="en-US" baseline="0" dirty="0" err="1" smtClean="0"/>
              <a:t>Aspace</a:t>
            </a:r>
            <a:r>
              <a:rPr lang="en-US" baseline="0" dirty="0" smtClean="0"/>
              <a:t> to another?</a:t>
            </a:r>
          </a:p>
          <a:p>
            <a:pPr marL="660437" lvl="1" indent="-174982">
              <a:buFont typeface="Arial" panose="020B0604020202020204" pitchFamily="34" charset="0"/>
              <a:buChar char="•"/>
            </a:pPr>
            <a:r>
              <a:rPr lang="en-US" baseline="0" dirty="0" smtClean="0"/>
              <a:t>Would UCB library IT be able to support us?</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t>9</a:t>
            </a:fld>
            <a:endParaRPr lang="en-US"/>
          </a:p>
        </p:txBody>
      </p:sp>
    </p:spTree>
    <p:extLst>
      <p:ext uri="{BB962C8B-B14F-4D97-AF65-F5344CB8AC3E}">
        <p14:creationId xmlns:p14="http://schemas.microsoft.com/office/powerpoint/2010/main" val="258359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109987"/>
            <a:ext cx="7772400" cy="685899"/>
          </a:xfrm>
        </p:spPr>
        <p:txBody>
          <a:bodyPr/>
          <a:lstStyle>
            <a:lvl1pPr>
              <a:defRPr>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3634730"/>
            <a:ext cx="6400800" cy="59320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48DC3-AF38-43E8-BE59-9E15DD7AD27E}" type="slidenum">
              <a:rPr lang="en-US" smtClean="0"/>
              <a:t>‹#›</a:t>
            </a:fld>
            <a:endParaRPr lang="en-US"/>
          </a:p>
        </p:txBody>
      </p:sp>
    </p:spTree>
    <p:extLst>
      <p:ext uri="{BB962C8B-B14F-4D97-AF65-F5344CB8AC3E}">
        <p14:creationId xmlns:p14="http://schemas.microsoft.com/office/powerpoint/2010/main" val="48101835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05979"/>
            <a:ext cx="6419056"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267744" y="1200151"/>
            <a:ext cx="6419056" cy="3394472"/>
          </a:xfrm>
        </p:spPr>
        <p:txBody>
          <a:body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48DC3-AF38-43E8-BE59-9E15DD7AD27E}" type="slidenum">
              <a:rPr lang="en-US" smtClean="0"/>
              <a:t>‹#›</a:t>
            </a:fld>
            <a:endParaRPr lang="en-US"/>
          </a:p>
        </p:txBody>
      </p:sp>
    </p:spTree>
    <p:extLst>
      <p:ext uri="{BB962C8B-B14F-4D97-AF65-F5344CB8AC3E}">
        <p14:creationId xmlns:p14="http://schemas.microsoft.com/office/powerpoint/2010/main" val="224712807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9542"/>
            <a:ext cx="8229600" cy="857250"/>
          </a:xfrm>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57200" y="1563639"/>
            <a:ext cx="8229600" cy="3030984"/>
          </a:xfrm>
        </p:spPr>
        <p:txBody>
          <a:bodyPr/>
          <a:lstStyle>
            <a:lvl1pPr marL="0" indent="0" algn="ctr">
              <a:buNone/>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48DC3-AF38-43E8-BE59-9E15DD7AD27E}" type="slidenum">
              <a:rPr lang="en-US" smtClean="0"/>
              <a:t>‹#›</a:t>
            </a:fld>
            <a:endParaRPr lang="en-US"/>
          </a:p>
        </p:txBody>
      </p:sp>
    </p:spTree>
    <p:extLst>
      <p:ext uri="{BB962C8B-B14F-4D97-AF65-F5344CB8AC3E}">
        <p14:creationId xmlns:p14="http://schemas.microsoft.com/office/powerpoint/2010/main" val="29213495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BE7A4C-BB11-42BA-A7C9-0FE00FF3D15F}" type="datetimeFigureOut">
              <a:rPr lang="en-US" smtClean="0"/>
              <a:t>8/12/15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948DC3-AF38-43E8-BE59-9E15DD7AD27E}" type="slidenum">
              <a:rPr lang="en-US" smtClean="0"/>
              <a:t>‹#›</a:t>
            </a:fld>
            <a:endParaRPr lang="en-US"/>
          </a:p>
        </p:txBody>
      </p:sp>
    </p:spTree>
    <p:extLst>
      <p:ext uri="{BB962C8B-B14F-4D97-AF65-F5344CB8AC3E}">
        <p14:creationId xmlns:p14="http://schemas.microsoft.com/office/powerpoint/2010/main" val="66324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8.jp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hyperlink" Target="mailto:thollis@sfsu.edu"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mailto:evigor@berkeley.edu" TargetMode="Externa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43758"/>
            <a:ext cx="7772400" cy="685899"/>
          </a:xfrm>
        </p:spPr>
        <p:txBody>
          <a:bodyPr>
            <a:normAutofit fontScale="90000"/>
          </a:bodyPr>
          <a:lstStyle/>
          <a:p>
            <a:r>
              <a:rPr lang="en-US" dirty="0" smtClean="0"/>
              <a:t>A Tale of Two Instances</a:t>
            </a:r>
            <a:endParaRPr lang="en-US" dirty="0"/>
          </a:p>
        </p:txBody>
      </p:sp>
      <p:sp>
        <p:nvSpPr>
          <p:cNvPr id="3" name="Subtitle 2"/>
          <p:cNvSpPr>
            <a:spLocks noGrp="1"/>
          </p:cNvSpPr>
          <p:nvPr>
            <p:ph type="subTitle" idx="1"/>
          </p:nvPr>
        </p:nvSpPr>
        <p:spPr>
          <a:xfrm>
            <a:off x="395536" y="3795886"/>
            <a:ext cx="2624336" cy="1025252"/>
          </a:xfrm>
        </p:spPr>
        <p:txBody>
          <a:bodyPr>
            <a:normAutofit fontScale="92500" lnSpcReduction="20000"/>
          </a:bodyPr>
          <a:lstStyle/>
          <a:p>
            <a:pPr algn="l"/>
            <a:r>
              <a:rPr lang="en-US" sz="1600" dirty="0" smtClean="0"/>
              <a:t>Emily Vigor</a:t>
            </a:r>
          </a:p>
          <a:p>
            <a:pPr algn="l"/>
            <a:r>
              <a:rPr lang="en-US" sz="1600" dirty="0" smtClean="0"/>
              <a:t>Collections Archivist</a:t>
            </a:r>
          </a:p>
          <a:p>
            <a:pPr algn="l"/>
            <a:r>
              <a:rPr lang="en-US" sz="1600" dirty="0" smtClean="0"/>
              <a:t>Environmental Design Archives</a:t>
            </a:r>
          </a:p>
          <a:p>
            <a:pPr algn="l"/>
            <a:r>
              <a:rPr lang="en-US" sz="1600" dirty="0" smtClean="0"/>
              <a:t>UC Berkeley</a:t>
            </a:r>
          </a:p>
        </p:txBody>
      </p:sp>
    </p:spTree>
    <p:extLst>
      <p:ext uri="{BB962C8B-B14F-4D97-AF65-F5344CB8AC3E}">
        <p14:creationId xmlns:p14="http://schemas.microsoft.com/office/powerpoint/2010/main" val="17544072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Instances</a:t>
            </a:r>
            <a:endParaRPr lang="en-US" dirty="0"/>
          </a:p>
        </p:txBody>
      </p:sp>
      <p:pic>
        <p:nvPicPr>
          <p:cNvPr id="5" name="Picture 4" descr="fork-in-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707654"/>
            <a:ext cx="4032448" cy="2269878"/>
          </a:xfrm>
          <a:prstGeom prst="rect">
            <a:avLst/>
          </a:prstGeom>
        </p:spPr>
      </p:pic>
      <p:pic>
        <p:nvPicPr>
          <p:cNvPr id="6" name="Picture 5" descr="customer-cd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9" y="2067694"/>
            <a:ext cx="2713431" cy="890910"/>
          </a:xfrm>
          <a:prstGeom prst="rect">
            <a:avLst/>
          </a:prstGeom>
        </p:spPr>
      </p:pic>
      <p:pic>
        <p:nvPicPr>
          <p:cNvPr id="7" name="Picture 6"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1995686"/>
            <a:ext cx="1440160" cy="1142984"/>
          </a:xfrm>
          <a:prstGeom prst="rect">
            <a:avLst/>
          </a:prstGeom>
        </p:spPr>
      </p:pic>
    </p:spTree>
    <p:extLst>
      <p:ext uri="{BB962C8B-B14F-4D97-AF65-F5344CB8AC3E}">
        <p14:creationId xmlns:p14="http://schemas.microsoft.com/office/powerpoint/2010/main" val="662174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Instances</a:t>
            </a:r>
            <a:endParaRPr lang="en-US" dirty="0"/>
          </a:p>
        </p:txBody>
      </p:sp>
      <p:pic>
        <p:nvPicPr>
          <p:cNvPr id="3" name="Picture 2" descr="575075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35646"/>
            <a:ext cx="3960440" cy="2970330"/>
          </a:xfrm>
          <a:prstGeom prst="rect">
            <a:avLst/>
          </a:prstGeom>
        </p:spPr>
      </p:pic>
      <p:sp>
        <p:nvSpPr>
          <p:cNvPr id="4" name="TextBox 3"/>
          <p:cNvSpPr txBox="1"/>
          <p:nvPr/>
        </p:nvSpPr>
        <p:spPr>
          <a:xfrm>
            <a:off x="5220072" y="1851670"/>
            <a:ext cx="3384376" cy="1754327"/>
          </a:xfrm>
          <a:prstGeom prst="rect">
            <a:avLst/>
          </a:prstGeom>
          <a:noFill/>
        </p:spPr>
        <p:txBody>
          <a:bodyPr wrap="square" rtlCol="0">
            <a:spAutoFit/>
          </a:bodyPr>
          <a:lstStyle/>
          <a:p>
            <a:pPr marL="285750" indent="-285750">
              <a:buFont typeface="Arial"/>
              <a:buChar char="•"/>
            </a:pPr>
            <a:r>
              <a:rPr lang="en-US" dirty="0" err="1" smtClean="0"/>
              <a:t>Califa</a:t>
            </a:r>
            <a:r>
              <a:rPr lang="en-US" dirty="0" smtClean="0"/>
              <a:t> to help </a:t>
            </a:r>
            <a:r>
              <a:rPr lang="en-US" dirty="0" err="1" smtClean="0"/>
              <a:t>negoatiate</a:t>
            </a:r>
            <a:r>
              <a:rPr lang="en-US" dirty="0" smtClean="0"/>
              <a:t> affordable group pricing for </a:t>
            </a:r>
            <a:r>
              <a:rPr lang="en-US" dirty="0" err="1" smtClean="0"/>
              <a:t>ArchivesSpace</a:t>
            </a:r>
            <a:r>
              <a:rPr lang="en-US" dirty="0" smtClean="0"/>
              <a:t> hosting with </a:t>
            </a:r>
            <a:r>
              <a:rPr lang="en-US" dirty="0" err="1" smtClean="0"/>
              <a:t>Lyrasis</a:t>
            </a:r>
            <a:endParaRPr lang="en-US" dirty="0" smtClean="0"/>
          </a:p>
          <a:p>
            <a:pPr marL="285750" indent="-285750">
              <a:buFont typeface="Arial"/>
              <a:buChar char="•"/>
            </a:pPr>
            <a:r>
              <a:rPr lang="en-US" dirty="0" smtClean="0"/>
              <a:t>Contact Tonya </a:t>
            </a:r>
            <a:r>
              <a:rPr lang="en-US" dirty="0" err="1" smtClean="0"/>
              <a:t>Holliss</a:t>
            </a:r>
            <a:r>
              <a:rPr lang="en-US" dirty="0" smtClean="0"/>
              <a:t> (</a:t>
            </a:r>
            <a:r>
              <a:rPr lang="en-US" dirty="0" smtClean="0">
                <a:hlinkClick r:id="rId4"/>
              </a:rPr>
              <a:t>thollis@sfsu.edu</a:t>
            </a:r>
            <a:r>
              <a:rPr lang="en-US" dirty="0" smtClean="0"/>
              <a:t>) if interested</a:t>
            </a:r>
            <a:endParaRPr lang="en-US" dirty="0"/>
          </a:p>
        </p:txBody>
      </p:sp>
    </p:spTree>
    <p:extLst>
      <p:ext uri="{BB962C8B-B14F-4D97-AF65-F5344CB8AC3E}">
        <p14:creationId xmlns:p14="http://schemas.microsoft.com/office/powerpoint/2010/main" val="25327719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Lessons Learned</a:t>
            </a:r>
            <a:endParaRPr lang="en-US" sz="3200" dirty="0"/>
          </a:p>
        </p:txBody>
      </p:sp>
      <p:sp>
        <p:nvSpPr>
          <p:cNvPr id="3" name="Content Placeholder 2"/>
          <p:cNvSpPr>
            <a:spLocks noGrp="1"/>
          </p:cNvSpPr>
          <p:nvPr>
            <p:ph idx="1"/>
          </p:nvPr>
        </p:nvSpPr>
        <p:spPr>
          <a:xfrm>
            <a:off x="2267744" y="1203599"/>
            <a:ext cx="2088232" cy="1872208"/>
          </a:xfrm>
        </p:spPr>
        <p:txBody>
          <a:bodyPr>
            <a:normAutofit/>
          </a:bodyPr>
          <a:lstStyle/>
          <a:p>
            <a:r>
              <a:rPr lang="en-US" sz="2200" dirty="0" smtClean="0"/>
              <a:t>Planning</a:t>
            </a:r>
          </a:p>
          <a:p>
            <a:r>
              <a:rPr lang="en-US" sz="2200" dirty="0" smtClean="0"/>
              <a:t>Patience </a:t>
            </a:r>
          </a:p>
          <a:p>
            <a:r>
              <a:rPr lang="en-US" sz="2200" dirty="0" smtClean="0"/>
              <a:t>Collaboration</a:t>
            </a:r>
          </a:p>
          <a:p>
            <a:r>
              <a:rPr lang="en-US" sz="2200" dirty="0" smtClean="0"/>
              <a:t>Flexibility</a:t>
            </a:r>
            <a:endParaRPr lang="en-US" sz="2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59582"/>
            <a:ext cx="4328039" cy="346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4587974"/>
            <a:ext cx="4572000" cy="461665"/>
          </a:xfrm>
          <a:prstGeom prst="rect">
            <a:avLst/>
          </a:prstGeom>
          <a:noFill/>
        </p:spPr>
        <p:txBody>
          <a:bodyPr wrap="square" rtlCol="0">
            <a:spAutoFit/>
          </a:bodyPr>
          <a:lstStyle/>
          <a:p>
            <a:r>
              <a:rPr lang="en-US" sz="1200" dirty="0" smtClean="0"/>
              <a:t>EDA images: Landscape architect Robert Royston showing his designs to a horse</a:t>
            </a:r>
            <a:endParaRPr lang="en-US" sz="1200" dirty="0"/>
          </a:p>
        </p:txBody>
      </p:sp>
    </p:spTree>
    <p:extLst>
      <p:ext uri="{BB962C8B-B14F-4D97-AF65-F5344CB8AC3E}">
        <p14:creationId xmlns:p14="http://schemas.microsoft.com/office/powerpoint/2010/main" val="788886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Emily Vigor</a:t>
            </a:r>
          </a:p>
          <a:p>
            <a:pPr marL="0" indent="0">
              <a:buNone/>
            </a:pPr>
            <a:r>
              <a:rPr lang="en-US" sz="1800" dirty="0"/>
              <a:t>Collections Archivist</a:t>
            </a:r>
          </a:p>
          <a:p>
            <a:pPr marL="0" indent="0">
              <a:buNone/>
            </a:pPr>
            <a:r>
              <a:rPr lang="en-US" sz="1800" dirty="0"/>
              <a:t>Environmental Design Archives</a:t>
            </a:r>
          </a:p>
          <a:p>
            <a:pPr marL="0" indent="0">
              <a:buNone/>
            </a:pPr>
            <a:r>
              <a:rPr lang="en-US" sz="1800" dirty="0"/>
              <a:t>UC </a:t>
            </a:r>
            <a:r>
              <a:rPr lang="en-US" sz="1800" dirty="0" smtClean="0"/>
              <a:t>Berkeley</a:t>
            </a:r>
          </a:p>
          <a:p>
            <a:pPr marL="0" indent="0">
              <a:buNone/>
            </a:pPr>
            <a:r>
              <a:rPr lang="en-US" sz="1800" dirty="0" smtClean="0">
                <a:hlinkClick r:id="rId3"/>
              </a:rPr>
              <a:t>evigor@berkeley.edu</a:t>
            </a:r>
            <a:r>
              <a:rPr lang="en-US" sz="1800" dirty="0" smtClean="0"/>
              <a:t> </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3939902"/>
            <a:ext cx="607741" cy="6077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219822"/>
            <a:ext cx="620751" cy="620751"/>
          </a:xfrm>
          <a:prstGeom prst="rect">
            <a:avLst/>
          </a:prstGeom>
        </p:spPr>
      </p:pic>
      <p:sp>
        <p:nvSpPr>
          <p:cNvPr id="6" name="TextBox 5"/>
          <p:cNvSpPr txBox="1"/>
          <p:nvPr/>
        </p:nvSpPr>
        <p:spPr>
          <a:xfrm>
            <a:off x="2915816" y="3363838"/>
            <a:ext cx="1512168" cy="461665"/>
          </a:xfrm>
          <a:prstGeom prst="rect">
            <a:avLst/>
          </a:prstGeom>
          <a:noFill/>
        </p:spPr>
        <p:txBody>
          <a:bodyPr wrap="square" rtlCol="0">
            <a:spAutoFit/>
          </a:bodyPr>
          <a:lstStyle/>
          <a:p>
            <a:r>
              <a:rPr lang="en-US" sz="2400" dirty="0" err="1" smtClean="0"/>
              <a:t>edarchives</a:t>
            </a:r>
            <a:endParaRPr lang="en-US" sz="2400" dirty="0"/>
          </a:p>
        </p:txBody>
      </p:sp>
      <p:pic>
        <p:nvPicPr>
          <p:cNvPr id="7" name="Picture 6" descr="5546069386_e397355c2e_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1275606"/>
            <a:ext cx="3724552" cy="2520280"/>
          </a:xfrm>
          <a:prstGeom prst="rect">
            <a:avLst/>
          </a:prstGeom>
        </p:spPr>
      </p:pic>
      <p:sp>
        <p:nvSpPr>
          <p:cNvPr id="8" name="TextBox 7"/>
          <p:cNvSpPr txBox="1"/>
          <p:nvPr/>
        </p:nvSpPr>
        <p:spPr>
          <a:xfrm>
            <a:off x="2915816" y="4011910"/>
            <a:ext cx="3960440" cy="461665"/>
          </a:xfrm>
          <a:prstGeom prst="rect">
            <a:avLst/>
          </a:prstGeom>
          <a:noFill/>
        </p:spPr>
        <p:txBody>
          <a:bodyPr wrap="square" rtlCol="0">
            <a:spAutoFit/>
          </a:bodyPr>
          <a:lstStyle/>
          <a:p>
            <a:r>
              <a:rPr lang="en-US" sz="2400" dirty="0" err="1" smtClean="0"/>
              <a:t>EnvironmentalDesignArchives</a:t>
            </a:r>
            <a:endParaRPr lang="en-US" sz="2400" dirty="0"/>
          </a:p>
        </p:txBody>
      </p:sp>
    </p:spTree>
    <p:extLst>
      <p:ext uri="{BB962C8B-B14F-4D97-AF65-F5344CB8AC3E}">
        <p14:creationId xmlns:p14="http://schemas.microsoft.com/office/powerpoint/2010/main" val="497805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Environmental Design Archives</a:t>
            </a:r>
            <a:endParaRPr lang="en-US" sz="3600" dirty="0"/>
          </a:p>
        </p:txBody>
      </p:sp>
      <p:sp>
        <p:nvSpPr>
          <p:cNvPr id="3" name="Content Placeholder 2"/>
          <p:cNvSpPr>
            <a:spLocks noGrp="1"/>
          </p:cNvSpPr>
          <p:nvPr>
            <p:ph idx="1"/>
          </p:nvPr>
        </p:nvSpPr>
        <p:spPr>
          <a:xfrm>
            <a:off x="2267744" y="1200151"/>
            <a:ext cx="2880320" cy="1443607"/>
          </a:xfrm>
        </p:spPr>
        <p:txBody>
          <a:bodyPr>
            <a:normAutofit fontScale="92500" lnSpcReduction="20000"/>
          </a:bodyPr>
          <a:lstStyle/>
          <a:p>
            <a:r>
              <a:rPr lang="en-US" sz="2400" dirty="0" smtClean="0"/>
              <a:t>Design heritage of </a:t>
            </a:r>
          </a:p>
          <a:p>
            <a:pPr marL="0" indent="0">
              <a:buNone/>
            </a:pPr>
            <a:r>
              <a:rPr lang="en-US" sz="2400" dirty="0" smtClean="0"/>
              <a:t>     N. California</a:t>
            </a:r>
          </a:p>
          <a:p>
            <a:r>
              <a:rPr lang="en-US" sz="2400" dirty="0" smtClean="0"/>
              <a:t>200+ Collections</a:t>
            </a:r>
          </a:p>
          <a:p>
            <a:r>
              <a:rPr lang="en-US" sz="2400" dirty="0" smtClean="0"/>
              <a:t>Affiliated Library</a:t>
            </a:r>
            <a:endParaRPr lang="en-US"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18" t="2709" r="4687" b="2527"/>
          <a:stretch/>
        </p:blipFill>
        <p:spPr>
          <a:xfrm>
            <a:off x="5148064" y="1131590"/>
            <a:ext cx="3599908" cy="3629490"/>
          </a:xfrm>
          <a:prstGeom prst="rect">
            <a:avLst/>
          </a:prstGeom>
        </p:spPr>
      </p:pic>
      <p:sp>
        <p:nvSpPr>
          <p:cNvPr id="9" name="TextBox 8"/>
          <p:cNvSpPr txBox="1"/>
          <p:nvPr/>
        </p:nvSpPr>
        <p:spPr>
          <a:xfrm>
            <a:off x="5148064" y="4731990"/>
            <a:ext cx="3672408" cy="307777"/>
          </a:xfrm>
          <a:prstGeom prst="rect">
            <a:avLst/>
          </a:prstGeom>
          <a:noFill/>
        </p:spPr>
        <p:txBody>
          <a:bodyPr wrap="square" rtlCol="0">
            <a:spAutoFit/>
          </a:bodyPr>
          <a:lstStyle/>
          <a:p>
            <a:r>
              <a:rPr lang="en-US" sz="1400" dirty="0" err="1" smtClean="0"/>
              <a:t>Archisnack</a:t>
            </a:r>
            <a:r>
              <a:rPr lang="en-US" sz="1400" dirty="0" smtClean="0"/>
              <a:t>, </a:t>
            </a:r>
            <a:r>
              <a:rPr lang="en-US" sz="1400" dirty="0" err="1" smtClean="0"/>
              <a:t>Wurster</a:t>
            </a:r>
            <a:r>
              <a:rPr lang="en-US" sz="1400" dirty="0" smtClean="0"/>
              <a:t> Hall as vending machine</a:t>
            </a:r>
            <a:endParaRPr lang="en-US" sz="1400" dirty="0"/>
          </a:p>
        </p:txBody>
      </p:sp>
    </p:spTree>
    <p:extLst>
      <p:ext uri="{BB962C8B-B14F-4D97-AF65-F5344CB8AC3E}">
        <p14:creationId xmlns:p14="http://schemas.microsoft.com/office/powerpoint/2010/main" val="3902735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Collection Management Tools</a:t>
            </a:r>
            <a:endParaRPr lang="en-US" dirty="0"/>
          </a:p>
        </p:txBody>
      </p:sp>
      <p:pic>
        <p:nvPicPr>
          <p:cNvPr id="7" name="Picture 6" descr="2000px-Xml_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9" y="1300862"/>
            <a:ext cx="2160240" cy="483894"/>
          </a:xfrm>
          <a:prstGeom prst="rect">
            <a:avLst/>
          </a:prstGeom>
        </p:spPr>
      </p:pic>
      <p:pic>
        <p:nvPicPr>
          <p:cNvPr id="8" name="Picture 7" descr="acces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139702"/>
            <a:ext cx="1354460" cy="1354460"/>
          </a:xfrm>
          <a:prstGeom prst="rect">
            <a:avLst/>
          </a:prstGeom>
        </p:spPr>
      </p:pic>
      <p:pic>
        <p:nvPicPr>
          <p:cNvPr id="9" name="Picture 8" descr="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723878"/>
            <a:ext cx="3381375" cy="1209675"/>
          </a:xfrm>
          <a:prstGeom prst="rect">
            <a:avLst/>
          </a:prstGeom>
        </p:spPr>
      </p:pic>
      <p:sp>
        <p:nvSpPr>
          <p:cNvPr id="11" name="Bent Arrow 10"/>
          <p:cNvSpPr/>
          <p:nvPr/>
        </p:nvSpPr>
        <p:spPr>
          <a:xfrm rot="5400000">
            <a:off x="4499992" y="1491630"/>
            <a:ext cx="504056" cy="504056"/>
          </a:xfrm>
          <a:prstGeom prst="bent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5400000">
            <a:off x="5796136" y="3075806"/>
            <a:ext cx="504056" cy="504056"/>
          </a:xfrm>
          <a:prstGeom prst="bent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446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857250"/>
          </a:xfrm>
        </p:spPr>
        <p:txBody>
          <a:bodyPr/>
          <a:lstStyle/>
          <a:p>
            <a:r>
              <a:rPr lang="en-US" dirty="0" err="1" smtClean="0"/>
              <a:t>ArchivesSpace</a:t>
            </a:r>
            <a:r>
              <a:rPr lang="en-US" dirty="0"/>
              <a:t> </a:t>
            </a:r>
            <a:r>
              <a:rPr lang="en-US" dirty="0" smtClean="0"/>
              <a:t>- Pilot Program</a:t>
            </a:r>
            <a:endParaRPr lang="en-US" dirty="0"/>
          </a:p>
        </p:txBody>
      </p:sp>
      <p:pic>
        <p:nvPicPr>
          <p:cNvPr id="5" name="Picture 4" descr="customer-cd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707654"/>
            <a:ext cx="3305944" cy="1085452"/>
          </a:xfrm>
          <a:prstGeom prst="rect">
            <a:avLst/>
          </a:prstGeom>
        </p:spPr>
      </p:pic>
      <p:pic>
        <p:nvPicPr>
          <p:cNvPr id="6" name="Picture 5" descr="ArchivesSpace_logo.png"/>
          <p:cNvPicPr>
            <a:picLocks noChangeAspect="1"/>
          </p:cNvPicPr>
          <p:nvPr/>
        </p:nvPicPr>
        <p:blipFill rotWithShape="1">
          <a:blip r:embed="rId4">
            <a:extLst>
              <a:ext uri="{28A0092B-C50C-407E-A947-70E740481C1C}">
                <a14:useLocalDpi xmlns:a14="http://schemas.microsoft.com/office/drawing/2010/main" val="0"/>
              </a:ext>
            </a:extLst>
          </a:blip>
          <a:srcRect t="11396" r="361" b="23472"/>
          <a:stretch/>
        </p:blipFill>
        <p:spPr>
          <a:xfrm>
            <a:off x="1475656" y="3507854"/>
            <a:ext cx="2295958" cy="1500839"/>
          </a:xfrm>
          <a:prstGeom prst="rect">
            <a:avLst/>
          </a:prstGeom>
        </p:spPr>
      </p:pic>
      <p:sp>
        <p:nvSpPr>
          <p:cNvPr id="7" name="Cross 6"/>
          <p:cNvSpPr/>
          <p:nvPr/>
        </p:nvSpPr>
        <p:spPr>
          <a:xfrm>
            <a:off x="2339752" y="2787774"/>
            <a:ext cx="504056" cy="504056"/>
          </a:xfrm>
          <a:prstGeom prst="plus">
            <a:avLst/>
          </a:prstGeom>
          <a:solidFill>
            <a:srgbClr val="262626"/>
          </a:solidFill>
          <a:ln>
            <a:solidFill>
              <a:srgbClr val="2626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3518" y="1995686"/>
            <a:ext cx="4211409" cy="1107996"/>
          </a:xfrm>
          <a:prstGeom prst="rect">
            <a:avLst/>
          </a:prstGeom>
          <a:noFill/>
        </p:spPr>
        <p:txBody>
          <a:bodyPr wrap="none" rtlCol="0">
            <a:spAutoFit/>
          </a:bodyPr>
          <a:lstStyle/>
          <a:p>
            <a:pPr marL="285750" indent="-285750">
              <a:buFont typeface="Arial"/>
              <a:buChar char="•"/>
            </a:pPr>
            <a:r>
              <a:rPr lang="en-US" sz="2200" dirty="0" smtClean="0"/>
              <a:t>Hosted </a:t>
            </a:r>
            <a:r>
              <a:rPr lang="en-US" sz="2200" dirty="0" err="1" smtClean="0"/>
              <a:t>ASpace</a:t>
            </a:r>
            <a:r>
              <a:rPr lang="en-US" sz="2200" dirty="0" smtClean="0"/>
              <a:t> instance</a:t>
            </a:r>
          </a:p>
          <a:p>
            <a:pPr marL="285750" indent="-285750">
              <a:buFont typeface="Arial"/>
              <a:buChar char="•"/>
            </a:pPr>
            <a:r>
              <a:rPr lang="en-US" sz="2200" dirty="0" smtClean="0"/>
              <a:t>For UC Libraries and UC affiliates</a:t>
            </a:r>
          </a:p>
          <a:p>
            <a:pPr marL="285750" indent="-285750">
              <a:buFont typeface="Arial"/>
              <a:buChar char="•"/>
            </a:pPr>
            <a:r>
              <a:rPr lang="en-US" sz="2200" dirty="0" smtClean="0"/>
              <a:t>6 month trial period</a:t>
            </a:r>
          </a:p>
        </p:txBody>
      </p:sp>
    </p:spTree>
    <p:extLst>
      <p:ext uri="{BB962C8B-B14F-4D97-AF65-F5344CB8AC3E}">
        <p14:creationId xmlns:p14="http://schemas.microsoft.com/office/powerpoint/2010/main" val="2564940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6" name="TextBox 5"/>
          <p:cNvSpPr txBox="1"/>
          <p:nvPr/>
        </p:nvSpPr>
        <p:spPr>
          <a:xfrm>
            <a:off x="2339752" y="1779662"/>
            <a:ext cx="2736303" cy="1446550"/>
          </a:xfrm>
          <a:prstGeom prst="rect">
            <a:avLst/>
          </a:prstGeom>
          <a:noFill/>
        </p:spPr>
        <p:txBody>
          <a:bodyPr wrap="square" rtlCol="0">
            <a:spAutoFit/>
          </a:bodyPr>
          <a:lstStyle/>
          <a:p>
            <a:pPr marL="285750" indent="-285750">
              <a:buFont typeface="Arial"/>
              <a:buChar char="•"/>
            </a:pPr>
            <a:r>
              <a:rPr lang="en-US" sz="2200" dirty="0" smtClean="0"/>
              <a:t>Legacy records</a:t>
            </a:r>
          </a:p>
          <a:p>
            <a:pPr marL="285750" indent="-285750">
              <a:buFont typeface="Arial"/>
              <a:buChar char="•"/>
            </a:pPr>
            <a:r>
              <a:rPr lang="en-US" sz="2200" dirty="0" smtClean="0"/>
              <a:t>Validation issues</a:t>
            </a:r>
          </a:p>
          <a:p>
            <a:pPr marL="285750" indent="-285750">
              <a:buFont typeface="Arial"/>
              <a:buChar char="•"/>
            </a:pPr>
            <a:r>
              <a:rPr lang="en-US" sz="2200" dirty="0" smtClean="0"/>
              <a:t>Exportation issues</a:t>
            </a:r>
          </a:p>
          <a:p>
            <a:pPr marL="285750" indent="-285750">
              <a:buFont typeface="Arial"/>
              <a:buChar char="•"/>
            </a:pPr>
            <a:r>
              <a:rPr lang="en-US" sz="2200" dirty="0" smtClean="0"/>
              <a:t>Stop and reflect</a:t>
            </a:r>
            <a:endParaRPr lang="en-US" sz="2200" dirty="0"/>
          </a:p>
        </p:txBody>
      </p:sp>
      <p:pic>
        <p:nvPicPr>
          <p:cNvPr id="3" name="Picture 2" descr="1398242982940.jpg"/>
          <p:cNvPicPr>
            <a:picLocks noChangeAspect="1"/>
          </p:cNvPicPr>
          <p:nvPr/>
        </p:nvPicPr>
        <p:blipFill rotWithShape="1">
          <a:blip r:embed="rId3">
            <a:extLst>
              <a:ext uri="{28A0092B-C50C-407E-A947-70E740481C1C}">
                <a14:useLocalDpi xmlns:a14="http://schemas.microsoft.com/office/drawing/2010/main" val="0"/>
              </a:ext>
            </a:extLst>
          </a:blip>
          <a:srcRect r="833" b="-313"/>
          <a:stretch/>
        </p:blipFill>
        <p:spPr>
          <a:xfrm>
            <a:off x="5292079" y="1141368"/>
            <a:ext cx="3565039" cy="3726437"/>
          </a:xfrm>
          <a:prstGeom prst="rect">
            <a:avLst/>
          </a:prstGeom>
        </p:spPr>
      </p:pic>
    </p:spTree>
    <p:extLst>
      <p:ext uri="{BB962C8B-B14F-4D97-AF65-F5344CB8AC3E}">
        <p14:creationId xmlns:p14="http://schemas.microsoft.com/office/powerpoint/2010/main" val="4404936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Picture 3" descr="-make-i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059582"/>
            <a:ext cx="3096344" cy="3612402"/>
          </a:xfrm>
          <a:prstGeom prst="rect">
            <a:avLst/>
          </a:prstGeom>
        </p:spPr>
      </p:pic>
      <p:sp>
        <p:nvSpPr>
          <p:cNvPr id="5" name="TextBox 4"/>
          <p:cNvSpPr txBox="1"/>
          <p:nvPr/>
        </p:nvSpPr>
        <p:spPr>
          <a:xfrm>
            <a:off x="2267744" y="1635646"/>
            <a:ext cx="1813317" cy="1723549"/>
          </a:xfrm>
          <a:prstGeom prst="rect">
            <a:avLst/>
          </a:prstGeom>
          <a:noFill/>
        </p:spPr>
        <p:txBody>
          <a:bodyPr wrap="none" rtlCol="0">
            <a:spAutoFit/>
          </a:bodyPr>
          <a:lstStyle/>
          <a:p>
            <a:pPr marL="285750" indent="-285750">
              <a:buFont typeface="Arial"/>
              <a:buChar char="•"/>
            </a:pPr>
            <a:r>
              <a:rPr lang="en-US" sz="2200" dirty="0" smtClean="0"/>
              <a:t>Training</a:t>
            </a:r>
          </a:p>
          <a:p>
            <a:pPr marL="285750" indent="-285750">
              <a:buFont typeface="Arial"/>
              <a:buChar char="•"/>
            </a:pPr>
            <a:r>
              <a:rPr lang="en-US" sz="2200" dirty="0" smtClean="0"/>
              <a:t>Planning</a:t>
            </a:r>
          </a:p>
          <a:p>
            <a:pPr marL="285750" indent="-285750">
              <a:buFont typeface="Arial"/>
              <a:buChar char="•"/>
            </a:pPr>
            <a:r>
              <a:rPr lang="en-US" sz="2200" dirty="0" smtClean="0"/>
              <a:t>Community</a:t>
            </a:r>
          </a:p>
          <a:p>
            <a:pPr marL="285750" indent="-285750">
              <a:buFont typeface="Arial"/>
              <a:buChar char="•"/>
            </a:pPr>
            <a:r>
              <a:rPr lang="en-US" sz="2200" dirty="0" smtClean="0"/>
              <a:t>Internships</a:t>
            </a:r>
          </a:p>
          <a:p>
            <a:pPr marL="285750" indent="-285750">
              <a:buFont typeface="Arial"/>
              <a:buChar char="•"/>
            </a:pPr>
            <a:endParaRPr lang="en-US" dirty="0"/>
          </a:p>
        </p:txBody>
      </p:sp>
    </p:spTree>
    <p:extLst>
      <p:ext uri="{BB962C8B-B14F-4D97-AF65-F5344CB8AC3E}">
        <p14:creationId xmlns:p14="http://schemas.microsoft.com/office/powerpoint/2010/main" val="3698591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Accession Records</a:t>
            </a:r>
            <a:endParaRPr lang="en-US" dirty="0"/>
          </a:p>
        </p:txBody>
      </p:sp>
      <p:pic>
        <p:nvPicPr>
          <p:cNvPr id="4" name="Content Placeholder 3" descr="Screen shot 2015-08-02 at 1.51.42 PM.png"/>
          <p:cNvPicPr>
            <a:picLocks noGrp="1" noChangeAspect="1"/>
          </p:cNvPicPr>
          <p:nvPr>
            <p:ph idx="1"/>
          </p:nvPr>
        </p:nvPicPr>
        <p:blipFill>
          <a:blip r:embed="rId3">
            <a:extLst>
              <a:ext uri="{28A0092B-C50C-407E-A947-70E740481C1C}">
                <a14:useLocalDpi xmlns:a14="http://schemas.microsoft.com/office/drawing/2010/main" val="0"/>
              </a:ext>
            </a:extLst>
          </a:blip>
          <a:srcRect t="24194" b="24194"/>
          <a:stretch>
            <a:fillRect/>
          </a:stretch>
        </p:blipFill>
        <p:spPr/>
      </p:pic>
    </p:spTree>
    <p:extLst>
      <p:ext uri="{BB962C8B-B14F-4D97-AF65-F5344CB8AC3E}">
        <p14:creationId xmlns:p14="http://schemas.microsoft.com/office/powerpoint/2010/main" val="418726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Accession Records</a:t>
            </a:r>
            <a:endParaRPr lang="en-US" dirty="0"/>
          </a:p>
        </p:txBody>
      </p:sp>
      <p:pic>
        <p:nvPicPr>
          <p:cNvPr id="6" name="Content Placeholder 5" descr="Screen shot 2015-08-02 at 1.55.08 PM.png"/>
          <p:cNvPicPr>
            <a:picLocks noGrp="1" noChangeAspect="1"/>
          </p:cNvPicPr>
          <p:nvPr>
            <p:ph idx="1"/>
          </p:nvPr>
        </p:nvPicPr>
        <p:blipFill>
          <a:blip r:embed="rId3">
            <a:extLst>
              <a:ext uri="{28A0092B-C50C-407E-A947-70E740481C1C}">
                <a14:useLocalDpi xmlns:a14="http://schemas.microsoft.com/office/drawing/2010/main" val="0"/>
              </a:ext>
            </a:extLst>
          </a:blip>
          <a:srcRect l="-21977" r="-21977"/>
          <a:stretch>
            <a:fillRect/>
          </a:stretch>
        </p:blipFill>
        <p:spPr>
          <a:xfrm>
            <a:off x="1865754" y="987574"/>
            <a:ext cx="7489320" cy="3960440"/>
          </a:xfrm>
        </p:spPr>
      </p:pic>
      <p:sp>
        <p:nvSpPr>
          <p:cNvPr id="8" name="Left Arrow 7"/>
          <p:cNvSpPr/>
          <p:nvPr/>
        </p:nvSpPr>
        <p:spPr>
          <a:xfrm rot="19019202">
            <a:off x="7139688" y="368883"/>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7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Picture 3" descr="-make-i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059582"/>
            <a:ext cx="3096344" cy="3612402"/>
          </a:xfrm>
          <a:prstGeom prst="rect">
            <a:avLst/>
          </a:prstGeom>
        </p:spPr>
      </p:pic>
      <p:sp>
        <p:nvSpPr>
          <p:cNvPr id="5" name="TextBox 4"/>
          <p:cNvSpPr txBox="1"/>
          <p:nvPr/>
        </p:nvSpPr>
        <p:spPr>
          <a:xfrm>
            <a:off x="2267744" y="1635646"/>
            <a:ext cx="1749197" cy="1046440"/>
          </a:xfrm>
          <a:prstGeom prst="rect">
            <a:avLst/>
          </a:prstGeom>
          <a:noFill/>
        </p:spPr>
        <p:txBody>
          <a:bodyPr wrap="none" rtlCol="0">
            <a:spAutoFit/>
          </a:bodyPr>
          <a:lstStyle/>
          <a:p>
            <a:pPr marL="285750" indent="-285750">
              <a:buFont typeface="Arial"/>
              <a:buChar char="•"/>
            </a:pPr>
            <a:r>
              <a:rPr lang="en-US" sz="2200" dirty="0" smtClean="0"/>
              <a:t>Planning</a:t>
            </a:r>
          </a:p>
          <a:p>
            <a:pPr marL="285750" indent="-285750">
              <a:buFont typeface="Arial"/>
              <a:buChar char="•"/>
            </a:pPr>
            <a:r>
              <a:rPr lang="en-US" sz="2200" dirty="0" smtClean="0"/>
              <a:t>Internships</a:t>
            </a:r>
          </a:p>
          <a:p>
            <a:endParaRPr lang="en-US" dirty="0"/>
          </a:p>
        </p:txBody>
      </p:sp>
    </p:spTree>
    <p:extLst>
      <p:ext uri="{BB962C8B-B14F-4D97-AF65-F5344CB8AC3E}">
        <p14:creationId xmlns:p14="http://schemas.microsoft.com/office/powerpoint/2010/main" val="1230905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swise.com #2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3268</TotalTime>
  <Words>1392</Words>
  <Application>Microsoft Macintosh PowerPoint</Application>
  <PresentationFormat>On-screen Show (16:9)</PresentationFormat>
  <Paragraphs>126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Templateswise.com #241</vt:lpstr>
      <vt:lpstr>A Tale of Two Instances</vt:lpstr>
      <vt:lpstr>Environmental Design Archives</vt:lpstr>
      <vt:lpstr>Collection Management Tools</vt:lpstr>
      <vt:lpstr>ArchivesSpace - Pilot Program</vt:lpstr>
      <vt:lpstr>Implementation</vt:lpstr>
      <vt:lpstr>Next Steps</vt:lpstr>
      <vt:lpstr>Accession Records</vt:lpstr>
      <vt:lpstr>Accession Records</vt:lpstr>
      <vt:lpstr>Next Steps</vt:lpstr>
      <vt:lpstr>   Instances</vt:lpstr>
      <vt:lpstr>   Instances</vt:lpstr>
      <vt:lpstr>Lessons Learned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Vadeboncoeur</dc:creator>
  <cp:lastModifiedBy>Office 2004 Test Drive User</cp:lastModifiedBy>
  <cp:revision>32</cp:revision>
  <dcterms:created xsi:type="dcterms:W3CDTF">2014-09-01T19:56:25Z</dcterms:created>
  <dcterms:modified xsi:type="dcterms:W3CDTF">2015-08-14T18:21:08Z</dcterms:modified>
</cp:coreProperties>
</file>