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5" r:id="rId3"/>
  </p:sldMasterIdLst>
  <p:notesMasterIdLst>
    <p:notesMasterId r:id="rId60"/>
  </p:notesMasterIdLst>
  <p:handoutMasterIdLst>
    <p:handoutMasterId r:id="rId61"/>
  </p:handoutMasterIdLst>
  <p:sldIdLst>
    <p:sldId id="256" r:id="rId4"/>
    <p:sldId id="257"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277" r:id="rId40"/>
    <p:sldId id="278" r:id="rId41"/>
    <p:sldId id="279" r:id="rId42"/>
    <p:sldId id="280" r:id="rId43"/>
    <p:sldId id="324" r:id="rId44"/>
    <p:sldId id="275" r:id="rId45"/>
    <p:sldId id="262" r:id="rId46"/>
    <p:sldId id="263" r:id="rId47"/>
    <p:sldId id="272" r:id="rId48"/>
    <p:sldId id="264" r:id="rId49"/>
    <p:sldId id="265" r:id="rId50"/>
    <p:sldId id="273" r:id="rId51"/>
    <p:sldId id="276" r:id="rId52"/>
    <p:sldId id="322" r:id="rId53"/>
    <p:sldId id="267" r:id="rId54"/>
    <p:sldId id="323" r:id="rId55"/>
    <p:sldId id="266" r:id="rId56"/>
    <p:sldId id="281" r:id="rId57"/>
    <p:sldId id="283" r:id="rId58"/>
    <p:sldId id="284"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R Fisher" initials="LR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51" autoAdjust="0"/>
  </p:normalViewPr>
  <p:slideViewPr>
    <p:cSldViewPr>
      <p:cViewPr varScale="1">
        <p:scale>
          <a:sx n="78" d="100"/>
          <a:sy n="78" d="100"/>
        </p:scale>
        <p:origin x="1037" y="62"/>
      </p:cViewPr>
      <p:guideLst>
        <p:guide orient="horz" pos="2160"/>
        <p:guide pos="2880"/>
      </p:guideLst>
    </p:cSldViewPr>
  </p:slideViewPr>
  <p:notesTextViewPr>
    <p:cViewPr>
      <p:scale>
        <a:sx n="1" d="1"/>
        <a:sy n="1" d="1"/>
      </p:scale>
      <p:origin x="0" y="0"/>
    </p:cViewPr>
  </p:notesTextViewPr>
  <p:sorterViewPr>
    <p:cViewPr>
      <p:scale>
        <a:sx n="100" d="100"/>
        <a:sy n="100" d="100"/>
      </p:scale>
      <p:origin x="0" y="6946"/>
    </p:cViewPr>
  </p:sorterViewPr>
  <p:notesViewPr>
    <p:cSldViewPr>
      <p:cViewPr varScale="1">
        <p:scale>
          <a:sx n="67" d="100"/>
          <a:sy n="67" d="100"/>
        </p:scale>
        <p:origin x="-3106"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4-03T15:47:46.987" idx="4">
    <p:pos x="4704" y="3224"/>
    <p:text>Note that most of the Event-based retention codes are for a term of active use, plus an interval of time counted in years.  However, some Event-based codes are to be destroyed at the end of the active interval.
[examples or highlighting ovals flassh at this point]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8" tIns="45719" rIns="91438" bIns="45719" rtlCol="0"/>
          <a:lstStyle>
            <a:lvl1pPr algn="r" fontAlgn="auto">
              <a:spcBef>
                <a:spcPts val="0"/>
              </a:spcBef>
              <a:spcAft>
                <a:spcPts val="0"/>
              </a:spcAft>
              <a:defRPr sz="1200" smtClean="0">
                <a:latin typeface="+mn-lt"/>
                <a:cs typeface="+mn-cs"/>
              </a:defRPr>
            </a:lvl1pPr>
          </a:lstStyle>
          <a:p>
            <a:pPr>
              <a:defRPr/>
            </a:pPr>
            <a:fld id="{643DF34F-7D9F-4FA9-AA45-7EA1B510C306}" type="datetimeFigureOut">
              <a:rPr lang="en-US"/>
              <a:pPr>
                <a:defRPr/>
              </a:pPr>
              <a:t>11/18/2014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8" tIns="45719" rIns="91438" bIns="4571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38" tIns="45719" rIns="91438" bIns="45719" numCol="1" anchor="b" anchorCtr="0" compatLnSpc="1">
            <a:prstTxWarp prst="textNoShape">
              <a:avLst/>
            </a:prstTxWarp>
          </a:bodyPr>
          <a:lstStyle>
            <a:lvl1pPr algn="r">
              <a:defRPr sz="1200">
                <a:latin typeface="Calibri" panose="020F0502020204030204" pitchFamily="34" charset="0"/>
              </a:defRPr>
            </a:lvl1pPr>
          </a:lstStyle>
          <a:p>
            <a:fld id="{D5DF5C89-D73A-4240-BE1F-00455582B3A0}" type="slidenum">
              <a:rPr lang="en-US" altLang="en-US"/>
              <a:pPr/>
              <a:t>‹#›</a:t>
            </a:fld>
            <a:endParaRPr lang="en-US" altLang="en-US"/>
          </a:p>
        </p:txBody>
      </p:sp>
    </p:spTree>
    <p:extLst>
      <p:ext uri="{BB962C8B-B14F-4D97-AF65-F5344CB8AC3E}">
        <p14:creationId xmlns:p14="http://schemas.microsoft.com/office/powerpoint/2010/main" val="254435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8" tIns="45719" rIns="91438" bIns="45719" rtlCol="0"/>
          <a:lstStyle>
            <a:lvl1pPr algn="r" fontAlgn="auto">
              <a:spcBef>
                <a:spcPts val="0"/>
              </a:spcBef>
              <a:spcAft>
                <a:spcPts val="0"/>
              </a:spcAft>
              <a:defRPr sz="1200" smtClean="0">
                <a:latin typeface="+mn-lt"/>
                <a:cs typeface="+mn-cs"/>
              </a:defRPr>
            </a:lvl1pPr>
          </a:lstStyle>
          <a:p>
            <a:pPr>
              <a:defRPr/>
            </a:pPr>
            <a:fld id="{23935573-F6FD-4CF7-B409-43874B0E8F54}" type="datetimeFigureOut">
              <a:rPr lang="en-US"/>
              <a:pPr>
                <a:defRPr/>
              </a:pPr>
              <a:t>11/18/2014</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38" tIns="45719" rIns="91438" bIns="45719" numCol="1" anchor="b" anchorCtr="0" compatLnSpc="1">
            <a:prstTxWarp prst="textNoShape">
              <a:avLst/>
            </a:prstTxWarp>
          </a:bodyPr>
          <a:lstStyle>
            <a:lvl1pPr algn="r">
              <a:defRPr sz="1200">
                <a:latin typeface="Calibri" panose="020F0502020204030204" pitchFamily="34" charset="0"/>
              </a:defRPr>
            </a:lvl1pPr>
          </a:lstStyle>
          <a:p>
            <a:fld id="{FBF5F6A7-3DA9-4E81-99A2-DDCEEE3A363A}" type="slidenum">
              <a:rPr lang="en-US" altLang="en-US"/>
              <a:pPr/>
              <a:t>‹#›</a:t>
            </a:fld>
            <a:endParaRPr lang="en-US" altLang="en-US"/>
          </a:p>
        </p:txBody>
      </p:sp>
    </p:spTree>
    <p:extLst>
      <p:ext uri="{BB962C8B-B14F-4D97-AF65-F5344CB8AC3E}">
        <p14:creationId xmlns:p14="http://schemas.microsoft.com/office/powerpoint/2010/main" val="4172182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B349785-0A92-418B-BA45-FB2E33D2B5B7}"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30926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C4B0B778-5EDC-4CF9-ABD7-A873BA2C0819}" type="slidenum">
              <a:rPr lang="en-US" altLang="en-US">
                <a:solidFill>
                  <a:srgbClr val="000000"/>
                </a:solidFill>
                <a:latin typeface="Times New Roman" panose="02020603050405020304" pitchFamily="18" charset="0"/>
              </a:rPr>
              <a:pPr eaLnBrk="0" hangingPunct="0"/>
              <a:t>16</a:t>
            </a:fld>
            <a:endParaRPr lang="en-US" altLang="en-US">
              <a:solidFill>
                <a:srgbClr val="000000"/>
              </a:solidFill>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84461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E90C6D48-F906-4060-931D-F68BF5AA2D29}" type="slidenum">
              <a:rPr lang="en-US" altLang="en-US">
                <a:solidFill>
                  <a:srgbClr val="000000"/>
                </a:solidFill>
                <a:latin typeface="Times New Roman" panose="02020603050405020304" pitchFamily="18" charset="0"/>
              </a:rPr>
              <a:pPr eaLnBrk="0" hangingPunct="0"/>
              <a:t>17</a:t>
            </a:fld>
            <a:endParaRPr lang="en-US" altLang="en-US">
              <a:solidFill>
                <a:srgbClr val="000000"/>
              </a:solidFill>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649350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BFA6822B-E62D-4F96-9603-5C8B390F2620}" type="slidenum">
              <a:rPr lang="en-US" altLang="en-US">
                <a:solidFill>
                  <a:srgbClr val="000000"/>
                </a:solidFill>
                <a:latin typeface="Times New Roman" panose="02020603050405020304" pitchFamily="18" charset="0"/>
              </a:rPr>
              <a:pPr eaLnBrk="0" hangingPunct="0"/>
              <a:t>22</a:t>
            </a:fld>
            <a:endParaRPr lang="en-US" altLang="en-US">
              <a:solidFill>
                <a:srgbClr val="000000"/>
              </a:solidFill>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382312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EA13EAFA-52ED-4623-A7F4-F45ECE586B3C}" type="slidenum">
              <a:rPr lang="en-US" altLang="en-US">
                <a:solidFill>
                  <a:srgbClr val="000000"/>
                </a:solidFill>
                <a:latin typeface="Times New Roman" panose="02020603050405020304" pitchFamily="18" charset="0"/>
              </a:rPr>
              <a:pPr eaLnBrk="0" hangingPunct="0"/>
              <a:t>23</a:t>
            </a:fld>
            <a:endParaRPr lang="en-US" altLang="en-US">
              <a:solidFill>
                <a:srgbClr val="000000"/>
              </a:solidFill>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349024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8E45BA0D-8F5D-43D6-8A4B-ADDA850AB7B7}" type="slidenum">
              <a:rPr lang="en-US" altLang="en-US">
                <a:solidFill>
                  <a:srgbClr val="000000"/>
                </a:solidFill>
                <a:latin typeface="Times New Roman" panose="02020603050405020304" pitchFamily="18" charset="0"/>
              </a:rPr>
              <a:pPr eaLnBrk="0" hangingPunct="0"/>
              <a:t>26</a:t>
            </a:fld>
            <a:endParaRPr lang="en-US" altLang="en-US">
              <a:solidFill>
                <a:srgbClr val="000000"/>
              </a:solidFill>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185173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0F57BAD1-64C1-4828-ACA1-A6D4D74EA005}" type="slidenum">
              <a:rPr lang="en-US" altLang="en-US">
                <a:solidFill>
                  <a:srgbClr val="000000"/>
                </a:solidFill>
                <a:latin typeface="Times New Roman" panose="02020603050405020304" pitchFamily="18" charset="0"/>
              </a:rPr>
              <a:pPr eaLnBrk="0" hangingPunct="0"/>
              <a:t>27</a:t>
            </a:fld>
            <a:endParaRPr lang="en-US" altLang="en-US">
              <a:solidFill>
                <a:srgbClr val="000000"/>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3236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Lucida Sans Unicode" panose="020B0602030504020204" pitchFamily="34" charset="0"/>
              </a:defRPr>
            </a:lvl1pPr>
            <a:lvl2pPr marL="725488" indent="-277813" defTabSz="908050">
              <a:defRPr>
                <a:solidFill>
                  <a:schemeClr val="tx1"/>
                </a:solidFill>
                <a:latin typeface="Lucida Sans Unicode" panose="020B0602030504020204" pitchFamily="34" charset="0"/>
              </a:defRPr>
            </a:lvl2pPr>
            <a:lvl3pPr marL="1117600" indent="-222250" defTabSz="908050">
              <a:defRPr>
                <a:solidFill>
                  <a:schemeClr val="tx1"/>
                </a:solidFill>
                <a:latin typeface="Lucida Sans Unicode" panose="020B0602030504020204" pitchFamily="34" charset="0"/>
              </a:defRPr>
            </a:lvl3pPr>
            <a:lvl4pPr marL="1565275" indent="-222250" defTabSz="908050">
              <a:defRPr>
                <a:solidFill>
                  <a:schemeClr val="tx1"/>
                </a:solidFill>
                <a:latin typeface="Lucida Sans Unicode" panose="020B0602030504020204" pitchFamily="34" charset="0"/>
              </a:defRPr>
            </a:lvl4pPr>
            <a:lvl5pPr marL="2011363" indent="-222250" defTabSz="908050">
              <a:defRPr>
                <a:solidFill>
                  <a:schemeClr val="tx1"/>
                </a:solidFill>
                <a:latin typeface="Lucida Sans Unicode" panose="020B0602030504020204" pitchFamily="34" charset="0"/>
              </a:defRPr>
            </a:lvl5pPr>
            <a:lvl6pPr marL="2468563" indent="-222250" defTabSz="908050" fontAlgn="base">
              <a:spcBef>
                <a:spcPct val="0"/>
              </a:spcBef>
              <a:spcAft>
                <a:spcPct val="0"/>
              </a:spcAft>
              <a:defRPr>
                <a:solidFill>
                  <a:schemeClr val="tx1"/>
                </a:solidFill>
                <a:latin typeface="Lucida Sans Unicode" panose="020B0602030504020204" pitchFamily="34" charset="0"/>
              </a:defRPr>
            </a:lvl6pPr>
            <a:lvl7pPr marL="2925763" indent="-222250" defTabSz="908050" fontAlgn="base">
              <a:spcBef>
                <a:spcPct val="0"/>
              </a:spcBef>
              <a:spcAft>
                <a:spcPct val="0"/>
              </a:spcAft>
              <a:defRPr>
                <a:solidFill>
                  <a:schemeClr val="tx1"/>
                </a:solidFill>
                <a:latin typeface="Lucida Sans Unicode" panose="020B0602030504020204" pitchFamily="34" charset="0"/>
              </a:defRPr>
            </a:lvl7pPr>
            <a:lvl8pPr marL="3382963" indent="-222250" defTabSz="908050" fontAlgn="base">
              <a:spcBef>
                <a:spcPct val="0"/>
              </a:spcBef>
              <a:spcAft>
                <a:spcPct val="0"/>
              </a:spcAft>
              <a:defRPr>
                <a:solidFill>
                  <a:schemeClr val="tx1"/>
                </a:solidFill>
                <a:latin typeface="Lucida Sans Unicode" panose="020B0602030504020204" pitchFamily="34" charset="0"/>
              </a:defRPr>
            </a:lvl8pPr>
            <a:lvl9pPr marL="3840163" indent="-222250" defTabSz="908050" fontAlgn="base">
              <a:spcBef>
                <a:spcPct val="0"/>
              </a:spcBef>
              <a:spcAft>
                <a:spcPct val="0"/>
              </a:spcAft>
              <a:defRPr>
                <a:solidFill>
                  <a:schemeClr val="tx1"/>
                </a:solidFill>
                <a:latin typeface="Lucida Sans Unicode" panose="020B0602030504020204" pitchFamily="34" charset="0"/>
              </a:defRPr>
            </a:lvl9pPr>
          </a:lstStyle>
          <a:p>
            <a:pPr eaLnBrk="0" hangingPunct="0"/>
            <a:fld id="{87FD35DE-609E-4082-A7CC-5AF8878814FA}" type="slidenum">
              <a:rPr lang="en-US" altLang="en-US">
                <a:solidFill>
                  <a:srgbClr val="000000"/>
                </a:solidFill>
                <a:latin typeface="Times New Roman" panose="02020603050405020304" pitchFamily="18" charset="0"/>
              </a:rPr>
              <a:pPr eaLnBrk="0" hangingPunct="0"/>
              <a:t>29</a:t>
            </a:fld>
            <a:endParaRPr lang="en-US" altLang="en-US">
              <a:solidFill>
                <a:srgbClr val="0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42863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2508F9C6-8B1A-4E00-9266-44C7BED57302}" type="slidenum">
              <a:rPr lang="en-US" altLang="en-US">
                <a:solidFill>
                  <a:srgbClr val="000000"/>
                </a:solidFill>
                <a:latin typeface="Times New Roman" panose="02020603050405020304" pitchFamily="18" charset="0"/>
              </a:rPr>
              <a:pPr eaLnBrk="0" hangingPunct="0"/>
              <a:t>30</a:t>
            </a:fld>
            <a:endParaRPr lang="en-US" altLang="en-US">
              <a:solidFill>
                <a:srgbClr val="000000"/>
              </a:solidFill>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157023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3B1FDA6C-A5C3-4465-B2F1-5DBA3ADBC55E}" type="slidenum">
              <a:rPr lang="en-US" altLang="en-US">
                <a:solidFill>
                  <a:srgbClr val="000000"/>
                </a:solidFill>
                <a:latin typeface="Times New Roman" panose="02020603050405020304" pitchFamily="18" charset="0"/>
              </a:rPr>
              <a:pPr eaLnBrk="0" hangingPunct="0"/>
              <a:t>31</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1807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0570ACDF-FF2A-4C5E-A621-A00E7FB68F29}" type="slidenum">
              <a:rPr lang="en-US" altLang="en-US">
                <a:solidFill>
                  <a:srgbClr val="000000"/>
                </a:solidFill>
                <a:latin typeface="Times New Roman" panose="02020603050405020304" pitchFamily="18" charset="0"/>
              </a:rPr>
              <a:pPr eaLnBrk="0" hangingPunct="0"/>
              <a:t>33</a:t>
            </a:fld>
            <a:endParaRPr lang="en-US" altLang="en-US">
              <a:solidFill>
                <a:srgbClr val="000000"/>
              </a:solidFill>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40100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9C570FC-D74C-4B72-9840-1D7F2DC1F08D}"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59472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BA93F092-B574-428D-BD78-4E2B712B0BB3}" type="slidenum">
              <a:rPr lang="en-US" altLang="en-US">
                <a:solidFill>
                  <a:srgbClr val="000000"/>
                </a:solidFill>
                <a:latin typeface="Times New Roman" panose="02020603050405020304" pitchFamily="18" charset="0"/>
              </a:rPr>
              <a:pPr eaLnBrk="0" hangingPunct="0"/>
              <a:t>34</a:t>
            </a:fld>
            <a:endParaRPr lang="en-US" altLang="en-US">
              <a:solidFill>
                <a:srgbClr val="0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107689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EC36E27-A96A-4477-A49D-DC666234B6F4}" type="slidenum">
              <a:rPr lang="en-US" altLang="en-US">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1881477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9E003724-E565-4AD4-87A6-71165CC41FC5}" type="slidenum">
              <a:rPr lang="en-US" altLang="en-US">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381322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54F3ADB-E319-48C5-B9B5-A56E1E26D1D6}" type="slidenum">
              <a:rPr lang="en-US" altLang="en-US">
                <a:latin typeface="Calibri" panose="020F0502020204030204" pitchFamily="34" charset="0"/>
              </a:rPr>
              <a:pPr/>
              <a:t>39</a:t>
            </a:fld>
            <a:endParaRPr lang="en-US" altLang="en-US">
              <a:latin typeface="Calibri" panose="020F0502020204030204" pitchFamily="34" charset="0"/>
            </a:endParaRPr>
          </a:p>
        </p:txBody>
      </p:sp>
    </p:spTree>
    <p:extLst>
      <p:ext uri="{BB962C8B-B14F-4D97-AF65-F5344CB8AC3E}">
        <p14:creationId xmlns:p14="http://schemas.microsoft.com/office/powerpoint/2010/main" val="169249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0A570805-F0E1-483C-89B3-9252DB9001CF}" type="slidenum">
              <a:rPr lang="en-US" altLang="en-US">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700302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45BD5675-C60D-4047-A04A-8BC503234CCF}" type="slidenum">
              <a:rPr lang="en-US" altLang="en-US">
                <a:latin typeface="Calibri" panose="020F0502020204030204" pitchFamily="34" charset="0"/>
              </a:rPr>
              <a:pPr/>
              <a:t>42</a:t>
            </a:fld>
            <a:endParaRPr lang="en-US" altLang="en-US">
              <a:latin typeface="Calibri" panose="020F0502020204030204" pitchFamily="34" charset="0"/>
            </a:endParaRPr>
          </a:p>
        </p:txBody>
      </p:sp>
    </p:spTree>
    <p:extLst>
      <p:ext uri="{BB962C8B-B14F-4D97-AF65-F5344CB8AC3E}">
        <p14:creationId xmlns:p14="http://schemas.microsoft.com/office/powerpoint/2010/main" val="1216389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469223C5-0B3C-4529-AA7C-852C1C573691}" type="slidenum">
              <a:rPr lang="en-US" altLang="en-US">
                <a:latin typeface="Calibri" panose="020F0502020204030204" pitchFamily="34" charset="0"/>
              </a:rPr>
              <a:pPr/>
              <a:t>43</a:t>
            </a:fld>
            <a:endParaRPr lang="en-US" altLang="en-US">
              <a:latin typeface="Calibri" panose="020F0502020204030204" pitchFamily="34" charset="0"/>
            </a:endParaRPr>
          </a:p>
        </p:txBody>
      </p:sp>
    </p:spTree>
    <p:extLst>
      <p:ext uri="{BB962C8B-B14F-4D97-AF65-F5344CB8AC3E}">
        <p14:creationId xmlns:p14="http://schemas.microsoft.com/office/powerpoint/2010/main" val="3695849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A190572-2DF9-4B0E-B1E8-07C055DBC45C}" type="slidenum">
              <a:rPr lang="en-US" altLang="en-US">
                <a:latin typeface="Calibri" panose="020F0502020204030204" pitchFamily="34" charset="0"/>
              </a:rPr>
              <a:pPr/>
              <a:t>44</a:t>
            </a:fld>
            <a:endParaRPr lang="en-US" altLang="en-US">
              <a:latin typeface="Calibri" panose="020F0502020204030204" pitchFamily="34" charset="0"/>
            </a:endParaRPr>
          </a:p>
        </p:txBody>
      </p:sp>
    </p:spTree>
    <p:extLst>
      <p:ext uri="{BB962C8B-B14F-4D97-AF65-F5344CB8AC3E}">
        <p14:creationId xmlns:p14="http://schemas.microsoft.com/office/powerpoint/2010/main" val="972846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1FDE6882-1DC6-495D-8E23-2E3D8BF3FA84}" type="slidenum">
              <a:rPr lang="en-US" altLang="en-US">
                <a:latin typeface="Calibri" panose="020F0502020204030204" pitchFamily="34" charset="0"/>
              </a:rPr>
              <a:pPr/>
              <a:t>45</a:t>
            </a:fld>
            <a:endParaRPr lang="en-US" altLang="en-US">
              <a:latin typeface="Calibri" panose="020F0502020204030204" pitchFamily="34" charset="0"/>
            </a:endParaRPr>
          </a:p>
        </p:txBody>
      </p:sp>
    </p:spTree>
    <p:extLst>
      <p:ext uri="{BB962C8B-B14F-4D97-AF65-F5344CB8AC3E}">
        <p14:creationId xmlns:p14="http://schemas.microsoft.com/office/powerpoint/2010/main" val="86525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5F00109-DE2C-4647-9FD2-74F721B67FED}" type="slidenum">
              <a:rPr lang="en-US" altLang="en-US">
                <a:latin typeface="Calibri" panose="020F0502020204030204" pitchFamily="34" charset="0"/>
              </a:rPr>
              <a:pPr/>
              <a:t>46</a:t>
            </a:fld>
            <a:endParaRPr lang="en-US" altLang="en-US">
              <a:latin typeface="Calibri" panose="020F0502020204030204" pitchFamily="34" charset="0"/>
            </a:endParaRPr>
          </a:p>
        </p:txBody>
      </p:sp>
    </p:spTree>
    <p:extLst>
      <p:ext uri="{BB962C8B-B14F-4D97-AF65-F5344CB8AC3E}">
        <p14:creationId xmlns:p14="http://schemas.microsoft.com/office/powerpoint/2010/main" val="425163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73464E01-45DD-4729-9EA5-93EB23C2F2C8}" type="slidenum">
              <a:rPr lang="en-US" altLang="en-US">
                <a:solidFill>
                  <a:srgbClr val="000000"/>
                </a:solidFill>
                <a:latin typeface="Times New Roman" panose="02020603050405020304" pitchFamily="18" charset="0"/>
              </a:rPr>
              <a:pPr eaLnBrk="0" hangingPunct="0"/>
              <a:t>5</a:t>
            </a:fld>
            <a:endParaRPr lang="en-US" altLang="en-US">
              <a:solidFill>
                <a:srgbClr val="000000"/>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3448621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5267050-6D6B-4C45-B8BB-7B02412E3615}" type="slidenum">
              <a:rPr lang="en-US" altLang="en-US">
                <a:latin typeface="Calibri" panose="020F0502020204030204" pitchFamily="34" charset="0"/>
              </a:rPr>
              <a:pPr/>
              <a:t>47</a:t>
            </a:fld>
            <a:endParaRPr lang="en-US" altLang="en-US">
              <a:latin typeface="Calibri" panose="020F0502020204030204" pitchFamily="34" charset="0"/>
            </a:endParaRPr>
          </a:p>
        </p:txBody>
      </p:sp>
    </p:spTree>
    <p:extLst>
      <p:ext uri="{BB962C8B-B14F-4D97-AF65-F5344CB8AC3E}">
        <p14:creationId xmlns:p14="http://schemas.microsoft.com/office/powerpoint/2010/main" val="4099631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24EC631-4DDB-4D4C-93A3-73A192114729}" type="slidenum">
              <a:rPr lang="en-US" altLang="en-US">
                <a:latin typeface="Calibri" panose="020F0502020204030204" pitchFamily="34" charset="0"/>
              </a:rPr>
              <a:pPr/>
              <a:t>48</a:t>
            </a:fld>
            <a:endParaRPr lang="en-US" altLang="en-US">
              <a:latin typeface="Calibri" panose="020F0502020204030204" pitchFamily="34" charset="0"/>
            </a:endParaRPr>
          </a:p>
        </p:txBody>
      </p:sp>
    </p:spTree>
    <p:extLst>
      <p:ext uri="{BB962C8B-B14F-4D97-AF65-F5344CB8AC3E}">
        <p14:creationId xmlns:p14="http://schemas.microsoft.com/office/powerpoint/2010/main" val="3745345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BA6C0EF-E2AE-4D75-A1AB-AEBE237F6FD4}" type="slidenum">
              <a:rPr lang="en-US" altLang="en-US">
                <a:latin typeface="Calibri" panose="020F0502020204030204" pitchFamily="34" charset="0"/>
              </a:rPr>
              <a:pPr/>
              <a:t>49</a:t>
            </a:fld>
            <a:endParaRPr lang="en-US" altLang="en-US">
              <a:latin typeface="Calibri" panose="020F0502020204030204" pitchFamily="34" charset="0"/>
            </a:endParaRPr>
          </a:p>
        </p:txBody>
      </p:sp>
    </p:spTree>
    <p:extLst>
      <p:ext uri="{BB962C8B-B14F-4D97-AF65-F5344CB8AC3E}">
        <p14:creationId xmlns:p14="http://schemas.microsoft.com/office/powerpoint/2010/main" val="3231417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736E5A4-9C8F-4DAE-B468-36595FE7EBD6}" type="slidenum">
              <a:rPr lang="en-US" altLang="en-US">
                <a:latin typeface="Calibri" panose="020F0502020204030204" pitchFamily="34" charset="0"/>
              </a:rPr>
              <a:pPr/>
              <a:t>50</a:t>
            </a:fld>
            <a:endParaRPr lang="en-US" altLang="en-US">
              <a:latin typeface="Calibri" panose="020F0502020204030204" pitchFamily="34" charset="0"/>
            </a:endParaRPr>
          </a:p>
        </p:txBody>
      </p:sp>
    </p:spTree>
    <p:extLst>
      <p:ext uri="{BB962C8B-B14F-4D97-AF65-F5344CB8AC3E}">
        <p14:creationId xmlns:p14="http://schemas.microsoft.com/office/powerpoint/2010/main" val="1640947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ABD88AC-7C28-4AE3-A22B-21D279780CA7}" type="slidenum">
              <a:rPr lang="en-US" altLang="en-US">
                <a:latin typeface="Calibri" panose="020F0502020204030204" pitchFamily="34" charset="0"/>
              </a:rPr>
              <a:pPr/>
              <a:t>51</a:t>
            </a:fld>
            <a:endParaRPr lang="en-US" altLang="en-US">
              <a:latin typeface="Calibri" panose="020F0502020204030204" pitchFamily="34" charset="0"/>
            </a:endParaRPr>
          </a:p>
        </p:txBody>
      </p:sp>
    </p:spTree>
    <p:extLst>
      <p:ext uri="{BB962C8B-B14F-4D97-AF65-F5344CB8AC3E}">
        <p14:creationId xmlns:p14="http://schemas.microsoft.com/office/powerpoint/2010/main" val="982718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648079D7-D9A8-497F-91B0-348AF8CA7244}" type="slidenum">
              <a:rPr lang="en-US" altLang="en-US">
                <a:latin typeface="Calibri" panose="020F0502020204030204" pitchFamily="34" charset="0"/>
              </a:rPr>
              <a:pPr/>
              <a:t>52</a:t>
            </a:fld>
            <a:endParaRPr lang="en-US" altLang="en-US">
              <a:latin typeface="Calibri" panose="020F0502020204030204" pitchFamily="34" charset="0"/>
            </a:endParaRPr>
          </a:p>
        </p:txBody>
      </p:sp>
    </p:spTree>
    <p:extLst>
      <p:ext uri="{BB962C8B-B14F-4D97-AF65-F5344CB8AC3E}">
        <p14:creationId xmlns:p14="http://schemas.microsoft.com/office/powerpoint/2010/main" val="238060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DAE05730-53EE-47D2-AFCA-37451BE536FC}" type="slidenum">
              <a:rPr lang="en-US" altLang="en-US">
                <a:latin typeface="Calibri" panose="020F0502020204030204" pitchFamily="34" charset="0"/>
              </a:rPr>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1175454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BA28D5B1-9398-4371-8AA8-42DBDD2AB020}" type="slidenum">
              <a:rPr lang="en-US" altLang="en-US">
                <a:latin typeface="Calibri" panose="020F0502020204030204" pitchFamily="34" charset="0"/>
              </a:rPr>
              <a:pPr/>
              <a:t>54</a:t>
            </a:fld>
            <a:endParaRPr lang="en-US" altLang="en-US">
              <a:latin typeface="Calibri" panose="020F0502020204030204" pitchFamily="34" charset="0"/>
            </a:endParaRPr>
          </a:p>
        </p:txBody>
      </p:sp>
    </p:spTree>
    <p:extLst>
      <p:ext uri="{BB962C8B-B14F-4D97-AF65-F5344CB8AC3E}">
        <p14:creationId xmlns:p14="http://schemas.microsoft.com/office/powerpoint/2010/main" val="2318189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05B05B1B-8863-411F-866E-B03AAE30231A}" type="slidenum">
              <a:rPr lang="en-US" altLang="en-US">
                <a:latin typeface="Calibri" panose="020F0502020204030204" pitchFamily="34" charset="0"/>
              </a:rPr>
              <a:pPr/>
              <a:t>55</a:t>
            </a:fld>
            <a:endParaRPr lang="en-US" altLang="en-US">
              <a:latin typeface="Calibri" panose="020F0502020204030204" pitchFamily="34" charset="0"/>
            </a:endParaRPr>
          </a:p>
        </p:txBody>
      </p:sp>
    </p:spTree>
    <p:extLst>
      <p:ext uri="{BB962C8B-B14F-4D97-AF65-F5344CB8AC3E}">
        <p14:creationId xmlns:p14="http://schemas.microsoft.com/office/powerpoint/2010/main" val="572751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F2AF1C6B-95AD-4EEB-B33B-B3A2CA7C2D7B}" type="slidenum">
              <a:rPr lang="en-US" altLang="en-US">
                <a:latin typeface="Calibri" panose="020F0502020204030204" pitchFamily="34" charset="0"/>
              </a:rPr>
              <a:pPr/>
              <a:t>56</a:t>
            </a:fld>
            <a:endParaRPr lang="en-US" altLang="en-US">
              <a:latin typeface="Calibri" panose="020F0502020204030204" pitchFamily="34" charset="0"/>
            </a:endParaRPr>
          </a:p>
        </p:txBody>
      </p:sp>
    </p:spTree>
    <p:extLst>
      <p:ext uri="{BB962C8B-B14F-4D97-AF65-F5344CB8AC3E}">
        <p14:creationId xmlns:p14="http://schemas.microsoft.com/office/powerpoint/2010/main" val="290433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Lucida Sans Unicode" panose="020B0602030504020204" pitchFamily="34" charset="0"/>
              </a:defRPr>
            </a:lvl1pPr>
            <a:lvl2pPr marL="725488" indent="-277813" defTabSz="908050">
              <a:defRPr>
                <a:solidFill>
                  <a:schemeClr val="tx1"/>
                </a:solidFill>
                <a:latin typeface="Lucida Sans Unicode" panose="020B0602030504020204" pitchFamily="34" charset="0"/>
              </a:defRPr>
            </a:lvl2pPr>
            <a:lvl3pPr marL="1117600" indent="-222250" defTabSz="908050">
              <a:defRPr>
                <a:solidFill>
                  <a:schemeClr val="tx1"/>
                </a:solidFill>
                <a:latin typeface="Lucida Sans Unicode" panose="020B0602030504020204" pitchFamily="34" charset="0"/>
              </a:defRPr>
            </a:lvl3pPr>
            <a:lvl4pPr marL="1565275" indent="-222250" defTabSz="908050">
              <a:defRPr>
                <a:solidFill>
                  <a:schemeClr val="tx1"/>
                </a:solidFill>
                <a:latin typeface="Lucida Sans Unicode" panose="020B0602030504020204" pitchFamily="34" charset="0"/>
              </a:defRPr>
            </a:lvl4pPr>
            <a:lvl5pPr marL="2011363" indent="-222250" defTabSz="908050">
              <a:defRPr>
                <a:solidFill>
                  <a:schemeClr val="tx1"/>
                </a:solidFill>
                <a:latin typeface="Lucida Sans Unicode" panose="020B0602030504020204" pitchFamily="34" charset="0"/>
              </a:defRPr>
            </a:lvl5pPr>
            <a:lvl6pPr marL="2468563" indent="-222250" defTabSz="908050" fontAlgn="base">
              <a:spcBef>
                <a:spcPct val="0"/>
              </a:spcBef>
              <a:spcAft>
                <a:spcPct val="0"/>
              </a:spcAft>
              <a:defRPr>
                <a:solidFill>
                  <a:schemeClr val="tx1"/>
                </a:solidFill>
                <a:latin typeface="Lucida Sans Unicode" panose="020B0602030504020204" pitchFamily="34" charset="0"/>
              </a:defRPr>
            </a:lvl6pPr>
            <a:lvl7pPr marL="2925763" indent="-222250" defTabSz="908050" fontAlgn="base">
              <a:spcBef>
                <a:spcPct val="0"/>
              </a:spcBef>
              <a:spcAft>
                <a:spcPct val="0"/>
              </a:spcAft>
              <a:defRPr>
                <a:solidFill>
                  <a:schemeClr val="tx1"/>
                </a:solidFill>
                <a:latin typeface="Lucida Sans Unicode" panose="020B0602030504020204" pitchFamily="34" charset="0"/>
              </a:defRPr>
            </a:lvl7pPr>
            <a:lvl8pPr marL="3382963" indent="-222250" defTabSz="908050" fontAlgn="base">
              <a:spcBef>
                <a:spcPct val="0"/>
              </a:spcBef>
              <a:spcAft>
                <a:spcPct val="0"/>
              </a:spcAft>
              <a:defRPr>
                <a:solidFill>
                  <a:schemeClr val="tx1"/>
                </a:solidFill>
                <a:latin typeface="Lucida Sans Unicode" panose="020B0602030504020204" pitchFamily="34" charset="0"/>
              </a:defRPr>
            </a:lvl8pPr>
            <a:lvl9pPr marL="3840163" indent="-222250" defTabSz="908050" fontAlgn="base">
              <a:spcBef>
                <a:spcPct val="0"/>
              </a:spcBef>
              <a:spcAft>
                <a:spcPct val="0"/>
              </a:spcAft>
              <a:defRPr>
                <a:solidFill>
                  <a:schemeClr val="tx1"/>
                </a:solidFill>
                <a:latin typeface="Lucida Sans Unicode" panose="020B0602030504020204" pitchFamily="34" charset="0"/>
              </a:defRPr>
            </a:lvl9pPr>
          </a:lstStyle>
          <a:p>
            <a:pPr eaLnBrk="0" hangingPunct="0"/>
            <a:fld id="{E3EC6785-C206-47E0-B366-ABAE19A65860}" type="slidenum">
              <a:rPr lang="en-US" altLang="en-US">
                <a:solidFill>
                  <a:srgbClr val="000000"/>
                </a:solidFill>
                <a:latin typeface="Times New Roman" panose="02020603050405020304" pitchFamily="18" charset="0"/>
              </a:rPr>
              <a:pPr eaLnBrk="0" hangingPunct="0"/>
              <a:t>7</a:t>
            </a:fld>
            <a:endParaRPr lang="en-US" altLang="en-US">
              <a:solidFill>
                <a:srgbClr val="000000"/>
              </a:solidFill>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91632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4A09D092-9AFA-430A-8FF2-53092540366C}" type="slidenum">
              <a:rPr lang="en-US" altLang="en-US">
                <a:solidFill>
                  <a:srgbClr val="000000"/>
                </a:solidFill>
                <a:latin typeface="Times New Roman" panose="02020603050405020304" pitchFamily="18" charset="0"/>
              </a:rPr>
              <a:pPr eaLnBrk="0" hangingPunct="0"/>
              <a:t>8</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8806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a:solidFill>
                  <a:schemeClr val="tx1"/>
                </a:solidFill>
                <a:latin typeface="Lucida Sans Unicode" panose="020B0602030504020204" pitchFamily="34" charset="0"/>
              </a:defRPr>
            </a:lvl1pPr>
            <a:lvl2pPr marL="725488" indent="-277813" defTabSz="908050">
              <a:defRPr>
                <a:solidFill>
                  <a:schemeClr val="tx1"/>
                </a:solidFill>
                <a:latin typeface="Lucida Sans Unicode" panose="020B0602030504020204" pitchFamily="34" charset="0"/>
              </a:defRPr>
            </a:lvl2pPr>
            <a:lvl3pPr marL="1117600" indent="-222250" defTabSz="908050">
              <a:defRPr>
                <a:solidFill>
                  <a:schemeClr val="tx1"/>
                </a:solidFill>
                <a:latin typeface="Lucida Sans Unicode" panose="020B0602030504020204" pitchFamily="34" charset="0"/>
              </a:defRPr>
            </a:lvl3pPr>
            <a:lvl4pPr marL="1565275" indent="-222250" defTabSz="908050">
              <a:defRPr>
                <a:solidFill>
                  <a:schemeClr val="tx1"/>
                </a:solidFill>
                <a:latin typeface="Lucida Sans Unicode" panose="020B0602030504020204" pitchFamily="34" charset="0"/>
              </a:defRPr>
            </a:lvl4pPr>
            <a:lvl5pPr marL="2011363" indent="-222250" defTabSz="908050">
              <a:defRPr>
                <a:solidFill>
                  <a:schemeClr val="tx1"/>
                </a:solidFill>
                <a:latin typeface="Lucida Sans Unicode" panose="020B0602030504020204" pitchFamily="34" charset="0"/>
              </a:defRPr>
            </a:lvl5pPr>
            <a:lvl6pPr marL="2468563" indent="-222250" defTabSz="908050" fontAlgn="base">
              <a:spcBef>
                <a:spcPct val="0"/>
              </a:spcBef>
              <a:spcAft>
                <a:spcPct val="0"/>
              </a:spcAft>
              <a:defRPr>
                <a:solidFill>
                  <a:schemeClr val="tx1"/>
                </a:solidFill>
                <a:latin typeface="Lucida Sans Unicode" panose="020B0602030504020204" pitchFamily="34" charset="0"/>
              </a:defRPr>
            </a:lvl6pPr>
            <a:lvl7pPr marL="2925763" indent="-222250" defTabSz="908050" fontAlgn="base">
              <a:spcBef>
                <a:spcPct val="0"/>
              </a:spcBef>
              <a:spcAft>
                <a:spcPct val="0"/>
              </a:spcAft>
              <a:defRPr>
                <a:solidFill>
                  <a:schemeClr val="tx1"/>
                </a:solidFill>
                <a:latin typeface="Lucida Sans Unicode" panose="020B0602030504020204" pitchFamily="34" charset="0"/>
              </a:defRPr>
            </a:lvl7pPr>
            <a:lvl8pPr marL="3382963" indent="-222250" defTabSz="908050" fontAlgn="base">
              <a:spcBef>
                <a:spcPct val="0"/>
              </a:spcBef>
              <a:spcAft>
                <a:spcPct val="0"/>
              </a:spcAft>
              <a:defRPr>
                <a:solidFill>
                  <a:schemeClr val="tx1"/>
                </a:solidFill>
                <a:latin typeface="Lucida Sans Unicode" panose="020B0602030504020204" pitchFamily="34" charset="0"/>
              </a:defRPr>
            </a:lvl8pPr>
            <a:lvl9pPr marL="3840163" indent="-222250" defTabSz="908050" fontAlgn="base">
              <a:spcBef>
                <a:spcPct val="0"/>
              </a:spcBef>
              <a:spcAft>
                <a:spcPct val="0"/>
              </a:spcAft>
              <a:defRPr>
                <a:solidFill>
                  <a:schemeClr val="tx1"/>
                </a:solidFill>
                <a:latin typeface="Lucida Sans Unicode" panose="020B0602030504020204" pitchFamily="34" charset="0"/>
              </a:defRPr>
            </a:lvl9pPr>
          </a:lstStyle>
          <a:p>
            <a:pPr eaLnBrk="0" hangingPunct="0"/>
            <a:fld id="{E2862412-269B-488D-B137-86ECA151526E}" type="slidenum">
              <a:rPr lang="en-US" altLang="en-US">
                <a:solidFill>
                  <a:srgbClr val="000000"/>
                </a:solidFill>
                <a:latin typeface="Times New Roman" panose="02020603050405020304" pitchFamily="18" charset="0"/>
              </a:rPr>
              <a:pPr eaLnBrk="0" hangingPunct="0"/>
              <a:t>9</a:t>
            </a:fld>
            <a:endParaRPr lang="en-US" altLang="en-US">
              <a:solidFill>
                <a:srgbClr val="000000"/>
              </a:solidFill>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32856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9793AE8B-051F-41EA-A5AD-1A1FFC9EC26C}" type="slidenum">
              <a:rPr lang="en-US" altLang="en-US">
                <a:solidFill>
                  <a:srgbClr val="000000"/>
                </a:solidFill>
                <a:latin typeface="Times New Roman" panose="02020603050405020304" pitchFamily="18" charset="0"/>
              </a:rPr>
              <a:pPr eaLnBrk="0" hangingPunct="0"/>
              <a:t>10</a:t>
            </a:fld>
            <a:endParaRPr lang="en-US" altLang="en-US">
              <a:solidFill>
                <a:srgbClr val="000000"/>
              </a:solidFill>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167160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452C959F-960F-497C-B7D3-6E3B7FFE4CD6}" type="slidenum">
              <a:rPr lang="en-US" altLang="en-US">
                <a:solidFill>
                  <a:srgbClr val="000000"/>
                </a:solidFill>
                <a:latin typeface="Times New Roman" panose="02020603050405020304" pitchFamily="18" charset="0"/>
              </a:rPr>
              <a:pPr eaLnBrk="0" hangingPunct="0"/>
              <a:t>13</a:t>
            </a:fld>
            <a:endParaRPr lang="en-US" altLang="en-US">
              <a:solidFill>
                <a:srgbClr val="000000"/>
              </a:solidFill>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991055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Lucida Sans Unicode" panose="020B0602030504020204" pitchFamily="34" charset="0"/>
              </a:defRPr>
            </a:lvl1pPr>
            <a:lvl2pPr marL="727075" indent="-279400" defTabSz="909638">
              <a:defRPr>
                <a:solidFill>
                  <a:schemeClr val="tx1"/>
                </a:solidFill>
                <a:latin typeface="Lucida Sans Unicode" panose="020B0602030504020204" pitchFamily="34" charset="0"/>
              </a:defRPr>
            </a:lvl2pPr>
            <a:lvl3pPr marL="1120775" indent="-223838" defTabSz="909638">
              <a:defRPr>
                <a:solidFill>
                  <a:schemeClr val="tx1"/>
                </a:solidFill>
                <a:latin typeface="Lucida Sans Unicode" panose="020B0602030504020204" pitchFamily="34" charset="0"/>
              </a:defRPr>
            </a:lvl3pPr>
            <a:lvl4pPr marL="1568450" indent="-223838" defTabSz="909638">
              <a:defRPr>
                <a:solidFill>
                  <a:schemeClr val="tx1"/>
                </a:solidFill>
                <a:latin typeface="Lucida Sans Unicode" panose="020B0602030504020204" pitchFamily="34" charset="0"/>
              </a:defRPr>
            </a:lvl4pPr>
            <a:lvl5pPr marL="2016125" indent="-223838" defTabSz="909638">
              <a:defRPr>
                <a:solidFill>
                  <a:schemeClr val="tx1"/>
                </a:solidFill>
                <a:latin typeface="Lucida Sans Unicode" panose="020B0602030504020204" pitchFamily="34" charset="0"/>
              </a:defRPr>
            </a:lvl5pPr>
            <a:lvl6pPr marL="2473325" indent="-223838" defTabSz="909638" fontAlgn="base">
              <a:spcBef>
                <a:spcPct val="0"/>
              </a:spcBef>
              <a:spcAft>
                <a:spcPct val="0"/>
              </a:spcAft>
              <a:defRPr>
                <a:solidFill>
                  <a:schemeClr val="tx1"/>
                </a:solidFill>
                <a:latin typeface="Lucida Sans Unicode" panose="020B0602030504020204" pitchFamily="34" charset="0"/>
              </a:defRPr>
            </a:lvl6pPr>
            <a:lvl7pPr marL="2930525" indent="-223838" defTabSz="909638" fontAlgn="base">
              <a:spcBef>
                <a:spcPct val="0"/>
              </a:spcBef>
              <a:spcAft>
                <a:spcPct val="0"/>
              </a:spcAft>
              <a:defRPr>
                <a:solidFill>
                  <a:schemeClr val="tx1"/>
                </a:solidFill>
                <a:latin typeface="Lucida Sans Unicode" panose="020B0602030504020204" pitchFamily="34" charset="0"/>
              </a:defRPr>
            </a:lvl7pPr>
            <a:lvl8pPr marL="3387725" indent="-223838" defTabSz="909638" fontAlgn="base">
              <a:spcBef>
                <a:spcPct val="0"/>
              </a:spcBef>
              <a:spcAft>
                <a:spcPct val="0"/>
              </a:spcAft>
              <a:defRPr>
                <a:solidFill>
                  <a:schemeClr val="tx1"/>
                </a:solidFill>
                <a:latin typeface="Lucida Sans Unicode" panose="020B0602030504020204" pitchFamily="34" charset="0"/>
              </a:defRPr>
            </a:lvl8pPr>
            <a:lvl9pPr marL="3844925" indent="-223838" defTabSz="909638" fontAlgn="base">
              <a:spcBef>
                <a:spcPct val="0"/>
              </a:spcBef>
              <a:spcAft>
                <a:spcPct val="0"/>
              </a:spcAft>
              <a:defRPr>
                <a:solidFill>
                  <a:schemeClr val="tx1"/>
                </a:solidFill>
                <a:latin typeface="Lucida Sans Unicode" panose="020B0602030504020204" pitchFamily="34" charset="0"/>
              </a:defRPr>
            </a:lvl9pPr>
          </a:lstStyle>
          <a:p>
            <a:pPr eaLnBrk="0" hangingPunct="0"/>
            <a:fld id="{D3E4D00C-97F6-44D8-9DA5-62D61AA7BDF8}" type="slidenum">
              <a:rPr lang="en-US" altLang="en-US">
                <a:solidFill>
                  <a:srgbClr val="000000"/>
                </a:solidFill>
                <a:latin typeface="Times New Roman" panose="02020603050405020304" pitchFamily="18" charset="0"/>
              </a:rPr>
              <a:pPr eaLnBrk="0" hangingPunct="0"/>
              <a:t>14</a:t>
            </a:fld>
            <a:endParaRPr lang="en-US" altLang="en-US">
              <a:solidFill>
                <a:srgbClr val="000000"/>
              </a:solidFill>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900" smtClean="0"/>
              <a:t>	</a:t>
            </a:r>
            <a:endParaRPr lang="en-US" altLang="en-US" smtClean="0"/>
          </a:p>
        </p:txBody>
      </p:sp>
    </p:spTree>
    <p:extLst>
      <p:ext uri="{BB962C8B-B14F-4D97-AF65-F5344CB8AC3E}">
        <p14:creationId xmlns:p14="http://schemas.microsoft.com/office/powerpoint/2010/main" val="291120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433F61A2-1990-4B00-AA35-8FE81BAF0190}" type="datetimeFigureOut">
              <a:rPr lang="en-US"/>
              <a:pPr>
                <a:defRPr/>
              </a:pPr>
              <a:t>11/18/2014</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C385DED1-1BCB-4F32-941C-17A7C5C4FC09}" type="slidenum">
              <a:rPr lang="en-US" altLang="en-US"/>
              <a:pPr/>
              <a:t>‹#›</a:t>
            </a:fld>
            <a:endParaRPr lang="en-US" altLang="en-US"/>
          </a:p>
        </p:txBody>
      </p:sp>
    </p:spTree>
    <p:extLst>
      <p:ext uri="{BB962C8B-B14F-4D97-AF65-F5344CB8AC3E}">
        <p14:creationId xmlns:p14="http://schemas.microsoft.com/office/powerpoint/2010/main" val="259647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2E3B718-768A-41B3-ADC1-69B86E0319C9}" type="datetimeFigureOut">
              <a:rPr lang="en-US"/>
              <a:pPr>
                <a:defRPr/>
              </a:pPr>
              <a:t>11/18/2014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0D6A8E6-256D-4E82-B1E1-F9E6EB2A3537}" type="slidenum">
              <a:rPr lang="en-US" altLang="en-US"/>
              <a:pPr/>
              <a:t>‹#›</a:t>
            </a:fld>
            <a:endParaRPr lang="en-US" altLang="en-US"/>
          </a:p>
        </p:txBody>
      </p:sp>
    </p:spTree>
    <p:extLst>
      <p:ext uri="{BB962C8B-B14F-4D97-AF65-F5344CB8AC3E}">
        <p14:creationId xmlns:p14="http://schemas.microsoft.com/office/powerpoint/2010/main" val="229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2269311-B674-4DC1-899D-CDF92B061D1D}" type="datetimeFigureOut">
              <a:rPr lang="en-US"/>
              <a:pPr>
                <a:defRPr/>
              </a:pPr>
              <a:t>11/18/2014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C1450CE3-38A8-4817-BC42-9526566E9951}" type="slidenum">
              <a:rPr lang="en-US" altLang="en-US"/>
              <a:pPr/>
              <a:t>‹#›</a:t>
            </a:fld>
            <a:endParaRPr lang="en-US" altLang="en-US"/>
          </a:p>
        </p:txBody>
      </p:sp>
    </p:spTree>
    <p:extLst>
      <p:ext uri="{BB962C8B-B14F-4D97-AF65-F5344CB8AC3E}">
        <p14:creationId xmlns:p14="http://schemas.microsoft.com/office/powerpoint/2010/main" val="3339046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Text Box 226"/>
          <p:cNvSpPr txBox="1">
            <a:spLocks noChangeArrowheads="1"/>
          </p:cNvSpPr>
          <p:nvPr/>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eaLnBrk="1" hangingPunct="1">
              <a:spcBef>
                <a:spcPct val="50000"/>
              </a:spcBef>
              <a:defRPr/>
            </a:pPr>
            <a:endParaRPr lang="en-US" smtClean="0">
              <a:solidFill>
                <a:srgbClr val="003366"/>
              </a:solidFill>
              <a:latin typeface="Times New Roman" pitchFamily="18" charset="0"/>
              <a:cs typeface="+mn-cs"/>
            </a:endParaRPr>
          </a:p>
        </p:txBody>
      </p:sp>
      <p:sp>
        <p:nvSpPr>
          <p:cNvPr id="5" name="Rectangle 228"/>
          <p:cNvSpPr>
            <a:spLocks noChangeArrowheads="1"/>
          </p:cNvSpPr>
          <p:nvPr/>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algn="r" eaLnBrk="1" hangingPunct="1">
              <a:defRPr/>
            </a:pPr>
            <a:endParaRPr lang="en-US" altLang="en-US" smtClean="0">
              <a:solidFill>
                <a:srgbClr val="003366"/>
              </a:solidFill>
              <a:latin typeface="Times New Roman" pitchFamily="18" charset="0"/>
              <a:cs typeface="+mn-cs"/>
            </a:endParaRPr>
          </a:p>
        </p:txBody>
      </p:sp>
      <p:sp>
        <p:nvSpPr>
          <p:cNvPr id="6" name="Line 233"/>
          <p:cNvSpPr>
            <a:spLocks noChangeShapeType="1"/>
          </p:cNvSpPr>
          <p:nvPr/>
        </p:nvSpPr>
        <p:spPr bwMode="auto">
          <a:xfrm>
            <a:off x="457200" y="12192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7" name="Picture 10" descr="SFWPS-Vert_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2400"/>
            <a:ext cx="16573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178"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3418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8" name="Rectangle 4"/>
          <p:cNvSpPr>
            <a:spLocks noGrp="1" noChangeArrowheads="1"/>
          </p:cNvSpPr>
          <p:nvPr>
            <p:ph type="dt" sz="half" idx="10"/>
          </p:nvPr>
        </p:nvSpPr>
        <p:spPr>
          <a:xfrm>
            <a:off x="457200" y="6245225"/>
            <a:ext cx="2133600" cy="476250"/>
          </a:xfrm>
        </p:spPr>
        <p:txBody>
          <a:bodyPr/>
          <a:lstStyle>
            <a:lvl1pPr fontAlgn="auto">
              <a:spcAft>
                <a:spcPts val="0"/>
              </a:spcAft>
              <a:defRPr>
                <a:solidFill>
                  <a:schemeClr val="tx1"/>
                </a:solidFill>
              </a:defRPr>
            </a:lvl1pPr>
          </a:lstStyle>
          <a:p>
            <a:pPr>
              <a:defRPr/>
            </a:pPr>
            <a:endParaRPr lang="en-US"/>
          </a:p>
        </p:txBody>
      </p:sp>
      <p:sp>
        <p:nvSpPr>
          <p:cNvPr id="9" name="Rectangle 5"/>
          <p:cNvSpPr>
            <a:spLocks noGrp="1" noChangeArrowheads="1"/>
          </p:cNvSpPr>
          <p:nvPr>
            <p:ph type="ftr" sz="quarter" idx="11"/>
          </p:nvPr>
        </p:nvSpPr>
        <p:spPr>
          <a:xfrm>
            <a:off x="3124200" y="6245225"/>
            <a:ext cx="2895600" cy="476250"/>
          </a:xfrm>
        </p:spPr>
        <p:txBody>
          <a:bodyPr/>
          <a:lstStyle>
            <a:lvl1pPr fontAlgn="auto">
              <a:spcAft>
                <a:spcPts val="0"/>
              </a:spcAft>
              <a:defRPr>
                <a:solidFill>
                  <a:schemeClr val="tx1"/>
                </a:solidFill>
              </a:defRPr>
            </a:lvl1pPr>
          </a:lstStyle>
          <a:p>
            <a:pPr>
              <a:defRPr/>
            </a:pPr>
            <a:endParaRPr lang="en-US"/>
          </a:p>
        </p:txBody>
      </p:sp>
      <p:sp>
        <p:nvSpPr>
          <p:cNvPr id="10" name="Rectangle 6"/>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fld id="{D5AEC940-4AE5-47D1-BA81-ABC34580CBD9}" type="slidenum">
              <a:rPr lang="en-US" altLang="en-US"/>
              <a:pPr/>
              <a:t>‹#›</a:t>
            </a:fld>
            <a:endParaRPr lang="en-US" altLang="en-US"/>
          </a:p>
        </p:txBody>
      </p:sp>
    </p:spTree>
    <p:extLst>
      <p:ext uri="{BB962C8B-B14F-4D97-AF65-F5344CB8AC3E}">
        <p14:creationId xmlns:p14="http://schemas.microsoft.com/office/powerpoint/2010/main" val="10419388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Aft>
                <a:spcPts val="0"/>
              </a:spcAft>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Aft>
                <a:spcPts val="0"/>
              </a:spcAft>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fld id="{0194D28C-CDCD-455C-87E1-CA4BDA0EECDA}" type="slidenum">
              <a:rPr lang="en-US" altLang="en-US"/>
              <a:pPr/>
              <a:t>‹#›</a:t>
            </a:fld>
            <a:endParaRPr lang="en-US" altLang="en-US"/>
          </a:p>
        </p:txBody>
      </p:sp>
    </p:spTree>
    <p:extLst>
      <p:ext uri="{BB962C8B-B14F-4D97-AF65-F5344CB8AC3E}">
        <p14:creationId xmlns:p14="http://schemas.microsoft.com/office/powerpoint/2010/main" val="18569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4734095-65BB-499B-97C5-4A86122FF30E}" type="datetimeFigureOut">
              <a:rPr lang="en-US"/>
              <a:pPr>
                <a:defRPr/>
              </a:pPr>
              <a:t>11/18/2014</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B99E4BF-DD87-4E01-AB74-17933F8A19E8}" type="slidenum">
              <a:rPr lang="en-US" altLang="en-US"/>
              <a:pPr/>
              <a:t>‹#›</a:t>
            </a:fld>
            <a:endParaRPr lang="en-US" altLang="en-US"/>
          </a:p>
        </p:txBody>
      </p:sp>
    </p:spTree>
    <p:extLst>
      <p:ext uri="{BB962C8B-B14F-4D97-AF65-F5344CB8AC3E}">
        <p14:creationId xmlns:p14="http://schemas.microsoft.com/office/powerpoint/2010/main" val="14217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FC7123E6-D2EB-4F3C-8ED0-D1A1C8EBCCEB}" type="datetimeFigureOut">
              <a:rPr lang="en-US"/>
              <a:pPr>
                <a:defRPr/>
              </a:pPr>
              <a:t>11/18/2014</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BE46BB1C-83D0-4674-B38F-942499596FAB}" type="slidenum">
              <a:rPr lang="en-US" altLang="en-US"/>
              <a:pPr/>
              <a:t>‹#›</a:t>
            </a:fld>
            <a:endParaRPr lang="en-US" altLang="en-US"/>
          </a:p>
        </p:txBody>
      </p:sp>
    </p:spTree>
    <p:extLst>
      <p:ext uri="{BB962C8B-B14F-4D97-AF65-F5344CB8AC3E}">
        <p14:creationId xmlns:p14="http://schemas.microsoft.com/office/powerpoint/2010/main" val="12492657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22A7DD34-9CA1-48CF-A609-B6AEFBDB03D2}" type="datetimeFigureOut">
              <a:rPr lang="en-US"/>
              <a:pPr>
                <a:defRPr/>
              </a:pPr>
              <a:t>11/18/2014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1558FB8-2E16-4A3F-91C6-F98F20EA60FB}" type="slidenum">
              <a:rPr lang="en-US" altLang="en-US"/>
              <a:pPr/>
              <a:t>‹#›</a:t>
            </a:fld>
            <a:endParaRPr lang="en-US" altLang="en-US"/>
          </a:p>
        </p:txBody>
      </p:sp>
    </p:spTree>
    <p:extLst>
      <p:ext uri="{BB962C8B-B14F-4D97-AF65-F5344CB8AC3E}">
        <p14:creationId xmlns:p14="http://schemas.microsoft.com/office/powerpoint/2010/main" val="2055217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89815C79-C1E6-4A40-B81C-B6ADF3AB297E}" type="datetimeFigureOut">
              <a:rPr lang="en-US"/>
              <a:pPr>
                <a:defRPr/>
              </a:pPr>
              <a:t>11/18/2014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6E51265-CD0F-45DB-B159-E9D3DE7A65DF}" type="slidenum">
              <a:rPr lang="en-US" altLang="en-US"/>
              <a:pPr/>
              <a:t>‹#›</a:t>
            </a:fld>
            <a:endParaRPr lang="en-US" altLang="en-US"/>
          </a:p>
        </p:txBody>
      </p:sp>
    </p:spTree>
    <p:extLst>
      <p:ext uri="{BB962C8B-B14F-4D97-AF65-F5344CB8AC3E}">
        <p14:creationId xmlns:p14="http://schemas.microsoft.com/office/powerpoint/2010/main" val="2031139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04FD4A65-2F0F-407F-91E1-4EDBF64EDF15}" type="datetimeFigureOut">
              <a:rPr lang="en-US"/>
              <a:pPr>
                <a:defRPr/>
              </a:pPr>
              <a:t>11/18/2014</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9956B72-96B1-41E0-8A50-832EE742B66E}" type="slidenum">
              <a:rPr lang="en-US" altLang="en-US"/>
              <a:pPr/>
              <a:t>‹#›</a:t>
            </a:fld>
            <a:endParaRPr lang="en-US" altLang="en-US"/>
          </a:p>
        </p:txBody>
      </p:sp>
    </p:spTree>
    <p:extLst>
      <p:ext uri="{BB962C8B-B14F-4D97-AF65-F5344CB8AC3E}">
        <p14:creationId xmlns:p14="http://schemas.microsoft.com/office/powerpoint/2010/main" val="131430325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B9284B4-3B7B-41AB-B62A-AEC6EC30AE16}" type="datetimeFigureOut">
              <a:rPr lang="en-US"/>
              <a:pPr>
                <a:defRPr/>
              </a:pPr>
              <a:t>11/18/2014</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D2988020-A473-4D52-BEE2-FCB5FB42CBDE}" type="slidenum">
              <a:rPr lang="en-US" altLang="en-US"/>
              <a:pPr/>
              <a:t>‹#›</a:t>
            </a:fld>
            <a:endParaRPr lang="en-US" altLang="en-US"/>
          </a:p>
        </p:txBody>
      </p:sp>
    </p:spTree>
    <p:extLst>
      <p:ext uri="{BB962C8B-B14F-4D97-AF65-F5344CB8AC3E}">
        <p14:creationId xmlns:p14="http://schemas.microsoft.com/office/powerpoint/2010/main" val="54130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607995C1-4F69-4C8C-8443-C301BD883C90}" type="datetimeFigureOut">
              <a:rPr lang="en-US"/>
              <a:pPr>
                <a:defRPr/>
              </a:pPr>
              <a:t>11/18/2014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FA70D26-6A54-489B-A970-58AE1E589C7C}" type="slidenum">
              <a:rPr lang="en-US" altLang="en-US"/>
              <a:pPr/>
              <a:t>‹#›</a:t>
            </a:fld>
            <a:endParaRPr lang="en-US" altLang="en-US"/>
          </a:p>
        </p:txBody>
      </p:sp>
    </p:spTree>
    <p:extLst>
      <p:ext uri="{BB962C8B-B14F-4D97-AF65-F5344CB8AC3E}">
        <p14:creationId xmlns:p14="http://schemas.microsoft.com/office/powerpoint/2010/main" val="7226633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C8688249-6631-4AFE-AB02-0F52DF2C04BA}" type="datetimeFigureOut">
              <a:rPr lang="en-US"/>
              <a:pPr>
                <a:defRPr/>
              </a:pPr>
              <a:t>11/18/2014</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D4126EC4-7F39-484B-BE0F-C946D3A91551}" type="slidenum">
              <a:rPr lang="en-US" altLang="en-US"/>
              <a:pPr/>
              <a:t>‹#›</a:t>
            </a:fld>
            <a:endParaRPr lang="en-US" altLang="en-US"/>
          </a:p>
        </p:txBody>
      </p:sp>
    </p:spTree>
    <p:extLst>
      <p:ext uri="{BB962C8B-B14F-4D97-AF65-F5344CB8AC3E}">
        <p14:creationId xmlns:p14="http://schemas.microsoft.com/office/powerpoint/2010/main" val="24985567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A157F452-55B4-4DEB-B081-889FEAE285DE}" type="datetimeFigureOut">
              <a:rPr lang="en-US"/>
              <a:pPr>
                <a:defRPr/>
              </a:pPr>
              <a:t>11/18/2014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vl1pPr>
          </a:lstStyle>
          <a:p>
            <a:fld id="{3BC261B4-AFE0-4BB6-B147-1807042607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705" r:id="rId6"/>
    <p:sldLayoutId id="2147483698" r:id="rId7"/>
    <p:sldLayoutId id="2147483706" r:id="rId8"/>
    <p:sldLayoutId id="2147483707" r:id="rId9"/>
    <p:sldLayoutId id="2147483699" r:id="rId10"/>
    <p:sldLayoutId id="214748370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381000" y="1600200"/>
            <a:ext cx="8386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Click to edit Master text styles</a:t>
            </a:r>
          </a:p>
          <a:p>
            <a:pPr lvl="1"/>
            <a:endParaRPr lang="en-US" altLang="en-US" smtClean="0"/>
          </a:p>
          <a:p>
            <a:pPr lvl="1"/>
            <a:endParaRPr lang="en-US" altLang="en-US" smtClean="0"/>
          </a:p>
          <a:p>
            <a:pPr lvl="1"/>
            <a:endParaRPr lang="en-US" altLang="en-US" smtClean="0"/>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solidFill>
                  <a:srgbClr val="000000"/>
                </a:solidFill>
                <a:latin typeface="Verdana"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400">
                <a:solidFill>
                  <a:srgbClr val="000000"/>
                </a:solidFill>
                <a:latin typeface="Verdana"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anose="020F0502020204030204" pitchFamily="34" charset="0"/>
              </a:defRPr>
            </a:lvl1pPr>
          </a:lstStyle>
          <a:p>
            <a:fld id="{5CDEE925-DB49-4747-9C3F-017E03D0B9C2}" type="slidenum">
              <a:rPr lang="en-US" altLang="en-US"/>
              <a:pPr/>
              <a:t>‹#›</a:t>
            </a:fld>
            <a:endParaRPr lang="en-US" altLang="en-US"/>
          </a:p>
        </p:txBody>
      </p:sp>
      <p:sp>
        <p:nvSpPr>
          <p:cNvPr id="2054" name="Rectangle 2"/>
          <p:cNvSpPr>
            <a:spLocks noGrp="1" noChangeArrowheads="1"/>
          </p:cNvSpPr>
          <p:nvPr>
            <p:ph type="title"/>
          </p:nvPr>
        </p:nvSpPr>
        <p:spPr bwMode="auto">
          <a:xfrm>
            <a:off x="2057400" y="228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Text Box 226"/>
          <p:cNvSpPr txBox="1">
            <a:spLocks noChangeArrowheads="1"/>
          </p:cNvSpPr>
          <p:nvPr/>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eaLnBrk="1" hangingPunct="1">
              <a:spcBef>
                <a:spcPct val="50000"/>
              </a:spcBef>
              <a:defRPr/>
            </a:pPr>
            <a:endParaRPr lang="en-US" smtClean="0">
              <a:solidFill>
                <a:srgbClr val="003366"/>
              </a:solidFill>
              <a:latin typeface="Times New Roman" pitchFamily="18" charset="0"/>
              <a:cs typeface="+mn-cs"/>
            </a:endParaRPr>
          </a:p>
        </p:txBody>
      </p:sp>
      <p:sp>
        <p:nvSpPr>
          <p:cNvPr id="1032" name="Rectangle 228"/>
          <p:cNvSpPr>
            <a:spLocks noChangeArrowheads="1"/>
          </p:cNvSpPr>
          <p:nvPr/>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algn="r" eaLnBrk="1" hangingPunct="1">
              <a:defRPr/>
            </a:pPr>
            <a:endParaRPr lang="en-US" altLang="en-US" smtClean="0">
              <a:solidFill>
                <a:srgbClr val="003366"/>
              </a:solidFill>
              <a:latin typeface="Times New Roman" pitchFamily="18" charset="0"/>
              <a:cs typeface="+mn-cs"/>
            </a:endParaRPr>
          </a:p>
        </p:txBody>
      </p:sp>
      <p:sp>
        <p:nvSpPr>
          <p:cNvPr id="2057" name="Line 233"/>
          <p:cNvSpPr>
            <a:spLocks noChangeShapeType="1"/>
          </p:cNvSpPr>
          <p:nvPr/>
        </p:nvSpPr>
        <p:spPr bwMode="auto">
          <a:xfrm>
            <a:off x="457200" y="11430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2058" name="Picture 10" descr="SFLOGO-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0350"/>
            <a:ext cx="12620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p:nvSpPr>
        <p:spPr bwMode="auto">
          <a:xfrm>
            <a:off x="381000" y="1219200"/>
            <a:ext cx="2209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eaLnBrk="1" hangingPunct="1">
              <a:spcBef>
                <a:spcPct val="50000"/>
              </a:spcBef>
              <a:defRPr/>
            </a:pPr>
            <a:r>
              <a:rPr lang="en-US" sz="600" smtClean="0">
                <a:latin typeface="Arial MT" pitchFamily="50" charset="0"/>
                <a:cs typeface="+mn-cs"/>
              </a:rPr>
              <a:t>Services of the San Francisco Public Utilities Commission</a:t>
            </a:r>
          </a:p>
        </p:txBody>
      </p:sp>
    </p:spTree>
  </p:cSld>
  <p:clrMap bg1="lt1" tx1="dk1" bg2="lt2" tx2="dk2" accent1="accent1" accent2="accent2" accent3="accent3" accent4="accent4" accent5="accent5" accent6="accent6" hlink="hlink" folHlink="folHlink"/>
  <p:hf hdr="0" ftr="0" dt="0"/>
  <p:txStyles>
    <p:titleStyle>
      <a:lvl1pPr algn="l" rtl="0" eaLnBrk="0" fontAlgn="base" hangingPunct="0">
        <a:lnSpc>
          <a:spcPct val="85000"/>
        </a:lnSpc>
        <a:spcBef>
          <a:spcPct val="0"/>
        </a:spcBef>
        <a:spcAft>
          <a:spcPct val="0"/>
        </a:spcAft>
        <a:defRPr sz="2800" b="1">
          <a:solidFill>
            <a:srgbClr val="000000"/>
          </a:solidFill>
          <a:latin typeface="+mj-lt"/>
          <a:ea typeface="+mj-ea"/>
          <a:cs typeface="+mj-cs"/>
        </a:defRPr>
      </a:lvl1pPr>
      <a:lvl2pPr algn="l" rtl="0" eaLnBrk="0" fontAlgn="base" hangingPunct="0">
        <a:lnSpc>
          <a:spcPct val="85000"/>
        </a:lnSpc>
        <a:spcBef>
          <a:spcPct val="0"/>
        </a:spcBef>
        <a:spcAft>
          <a:spcPct val="0"/>
        </a:spcAft>
        <a:defRPr sz="2800" b="1">
          <a:solidFill>
            <a:srgbClr val="000000"/>
          </a:solidFill>
          <a:latin typeface="Arial MT" pitchFamily="50" charset="0"/>
        </a:defRPr>
      </a:lvl2pPr>
      <a:lvl3pPr algn="l" rtl="0" eaLnBrk="0" fontAlgn="base" hangingPunct="0">
        <a:lnSpc>
          <a:spcPct val="85000"/>
        </a:lnSpc>
        <a:spcBef>
          <a:spcPct val="0"/>
        </a:spcBef>
        <a:spcAft>
          <a:spcPct val="0"/>
        </a:spcAft>
        <a:defRPr sz="2800" b="1">
          <a:solidFill>
            <a:srgbClr val="000000"/>
          </a:solidFill>
          <a:latin typeface="Arial MT" pitchFamily="50" charset="0"/>
        </a:defRPr>
      </a:lvl3pPr>
      <a:lvl4pPr algn="l" rtl="0" eaLnBrk="0" fontAlgn="base" hangingPunct="0">
        <a:lnSpc>
          <a:spcPct val="85000"/>
        </a:lnSpc>
        <a:spcBef>
          <a:spcPct val="0"/>
        </a:spcBef>
        <a:spcAft>
          <a:spcPct val="0"/>
        </a:spcAft>
        <a:defRPr sz="2800" b="1">
          <a:solidFill>
            <a:srgbClr val="000000"/>
          </a:solidFill>
          <a:latin typeface="Arial MT" pitchFamily="50" charset="0"/>
        </a:defRPr>
      </a:lvl4pPr>
      <a:lvl5pPr algn="l" rtl="0" eaLnBrk="0" fontAlgn="base" hangingPunct="0">
        <a:lnSpc>
          <a:spcPct val="85000"/>
        </a:lnSpc>
        <a:spcBef>
          <a:spcPct val="0"/>
        </a:spcBef>
        <a:spcAft>
          <a:spcPct val="0"/>
        </a:spcAft>
        <a:defRPr sz="2800" b="1">
          <a:solidFill>
            <a:srgbClr val="000000"/>
          </a:solidFill>
          <a:latin typeface="Arial MT" pitchFamily="50" charset="0"/>
        </a:defRPr>
      </a:lvl5pPr>
      <a:lvl6pPr marL="457200" algn="l" rtl="0" fontAlgn="base">
        <a:lnSpc>
          <a:spcPct val="85000"/>
        </a:lnSpc>
        <a:spcBef>
          <a:spcPct val="0"/>
        </a:spcBef>
        <a:spcAft>
          <a:spcPct val="0"/>
        </a:spcAft>
        <a:defRPr sz="2800" b="1">
          <a:solidFill>
            <a:srgbClr val="000000"/>
          </a:solidFill>
          <a:latin typeface="Arial MT" pitchFamily="50" charset="0"/>
        </a:defRPr>
      </a:lvl6pPr>
      <a:lvl7pPr marL="914400" algn="l" rtl="0" fontAlgn="base">
        <a:lnSpc>
          <a:spcPct val="85000"/>
        </a:lnSpc>
        <a:spcBef>
          <a:spcPct val="0"/>
        </a:spcBef>
        <a:spcAft>
          <a:spcPct val="0"/>
        </a:spcAft>
        <a:defRPr sz="2800" b="1">
          <a:solidFill>
            <a:srgbClr val="000000"/>
          </a:solidFill>
          <a:latin typeface="Arial MT" pitchFamily="50" charset="0"/>
        </a:defRPr>
      </a:lvl7pPr>
      <a:lvl8pPr marL="1371600" algn="l" rtl="0" fontAlgn="base">
        <a:lnSpc>
          <a:spcPct val="85000"/>
        </a:lnSpc>
        <a:spcBef>
          <a:spcPct val="0"/>
        </a:spcBef>
        <a:spcAft>
          <a:spcPct val="0"/>
        </a:spcAft>
        <a:defRPr sz="2800" b="1">
          <a:solidFill>
            <a:srgbClr val="000000"/>
          </a:solidFill>
          <a:latin typeface="Arial MT" pitchFamily="50" charset="0"/>
        </a:defRPr>
      </a:lvl8pPr>
      <a:lvl9pPr marL="1828800" algn="l" rtl="0" fontAlgn="base">
        <a:lnSpc>
          <a:spcPct val="85000"/>
        </a:lnSpc>
        <a:spcBef>
          <a:spcPct val="0"/>
        </a:spcBef>
        <a:spcAft>
          <a:spcPct val="0"/>
        </a:spcAft>
        <a:defRPr sz="2800" b="1">
          <a:solidFill>
            <a:srgbClr val="000000"/>
          </a:solidFill>
          <a:latin typeface="Arial MT" pitchFamily="50" charset="0"/>
        </a:defRPr>
      </a:lvl9pPr>
    </p:titleStyle>
    <p:bodyStyle>
      <a:lvl1pPr marL="342900" indent="-342900" algn="l" rtl="0" eaLnBrk="0" fontAlgn="base" hangingPunct="0">
        <a:spcBef>
          <a:spcPct val="20000"/>
        </a:spcBef>
        <a:spcAft>
          <a:spcPct val="0"/>
        </a:spcAft>
        <a:buClr>
          <a:srgbClr val="000000"/>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Calibri" pitchFamily="34" charset="0"/>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Calibri" pitchFamily="34" charset="0"/>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itchFamily="34" charset="0"/>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381000" y="1600200"/>
            <a:ext cx="83867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Click to edit Master text styles</a:t>
            </a:r>
          </a:p>
          <a:p>
            <a:pPr lvl="1"/>
            <a:endParaRPr lang="en-US" altLang="en-US" smtClean="0"/>
          </a:p>
          <a:p>
            <a:pPr lvl="1"/>
            <a:endParaRPr lang="en-US" altLang="en-US" smtClean="0"/>
          </a:p>
          <a:p>
            <a:pPr lvl="1"/>
            <a:endParaRPr lang="en-US" altLang="en-US" smtClean="0"/>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solidFill>
                  <a:srgbClr val="000000"/>
                </a:solidFill>
                <a:latin typeface="Verdana"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400">
                <a:solidFill>
                  <a:srgbClr val="000000"/>
                </a:solidFill>
                <a:latin typeface="Verdana"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Calibri" panose="020F0502020204030204" pitchFamily="34" charset="0"/>
              </a:defRPr>
            </a:lvl1pPr>
          </a:lstStyle>
          <a:p>
            <a:fld id="{CCB76D59-2FFB-4B51-AB47-2607C3632D28}" type="slidenum">
              <a:rPr lang="en-US" altLang="en-US"/>
              <a:pPr/>
              <a:t>‹#›</a:t>
            </a:fld>
            <a:endParaRPr lang="en-US" altLang="en-US"/>
          </a:p>
        </p:txBody>
      </p:sp>
      <p:sp>
        <p:nvSpPr>
          <p:cNvPr id="3078" name="Rectangle 2"/>
          <p:cNvSpPr>
            <a:spLocks noGrp="1" noChangeArrowheads="1"/>
          </p:cNvSpPr>
          <p:nvPr>
            <p:ph type="title"/>
          </p:nvPr>
        </p:nvSpPr>
        <p:spPr bwMode="auto">
          <a:xfrm>
            <a:off x="2057400" y="228600"/>
            <a:ext cx="6781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Text Box 226"/>
          <p:cNvSpPr txBox="1">
            <a:spLocks noChangeArrowheads="1"/>
          </p:cNvSpPr>
          <p:nvPr/>
        </p:nvSpPr>
        <p:spPr bwMode="auto">
          <a:xfrm>
            <a:off x="228600" y="381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eaLnBrk="1" hangingPunct="1">
              <a:spcBef>
                <a:spcPct val="50000"/>
              </a:spcBef>
              <a:defRPr/>
            </a:pPr>
            <a:endParaRPr lang="en-US" smtClean="0">
              <a:solidFill>
                <a:srgbClr val="003366"/>
              </a:solidFill>
              <a:latin typeface="Times New Roman" pitchFamily="18" charset="0"/>
              <a:cs typeface="+mn-cs"/>
            </a:endParaRPr>
          </a:p>
        </p:txBody>
      </p:sp>
      <p:sp>
        <p:nvSpPr>
          <p:cNvPr id="1032" name="Rectangle 228"/>
          <p:cNvSpPr>
            <a:spLocks noChangeArrowheads="1"/>
          </p:cNvSpPr>
          <p:nvPr/>
        </p:nvSpPr>
        <p:spPr bwMode="auto">
          <a:xfrm>
            <a:off x="40338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algn="r" eaLnBrk="1" hangingPunct="1">
              <a:defRPr/>
            </a:pPr>
            <a:endParaRPr lang="en-US" altLang="en-US" smtClean="0">
              <a:solidFill>
                <a:srgbClr val="003366"/>
              </a:solidFill>
              <a:latin typeface="Times New Roman" pitchFamily="18" charset="0"/>
              <a:cs typeface="+mn-cs"/>
            </a:endParaRPr>
          </a:p>
        </p:txBody>
      </p:sp>
      <p:sp>
        <p:nvSpPr>
          <p:cNvPr id="3081" name="Line 233"/>
          <p:cNvSpPr>
            <a:spLocks noChangeShapeType="1"/>
          </p:cNvSpPr>
          <p:nvPr/>
        </p:nvSpPr>
        <p:spPr bwMode="auto">
          <a:xfrm>
            <a:off x="457200" y="1143000"/>
            <a:ext cx="8229600" cy="0"/>
          </a:xfrm>
          <a:prstGeom prst="line">
            <a:avLst/>
          </a:prstGeom>
          <a:noFill/>
          <a:ln w="57150">
            <a:solidFill>
              <a:srgbClr val="007DC3"/>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3082" name="Picture 10" descr="SFLOGO-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60350"/>
            <a:ext cx="12620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1"/>
          <p:cNvSpPr txBox="1">
            <a:spLocks noChangeArrowheads="1"/>
          </p:cNvSpPr>
          <p:nvPr/>
        </p:nvSpPr>
        <p:spPr bwMode="auto">
          <a:xfrm>
            <a:off x="381000" y="1219200"/>
            <a:ext cx="2209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00"/>
                </a:solidFill>
                <a:latin typeface="Arial" charset="0"/>
              </a:defRPr>
            </a:lvl1pPr>
            <a:lvl2pPr marL="742950" indent="-285750" eaLnBrk="0" hangingPunct="0">
              <a:defRPr sz="2400">
                <a:solidFill>
                  <a:srgbClr val="000000"/>
                </a:solidFill>
                <a:latin typeface="Arial" charset="0"/>
              </a:defRPr>
            </a:lvl2pPr>
            <a:lvl3pPr marL="1143000" indent="-228600" eaLnBrk="0" hangingPunct="0">
              <a:defRPr sz="2400">
                <a:solidFill>
                  <a:srgbClr val="000000"/>
                </a:solidFill>
                <a:latin typeface="Arial" charset="0"/>
              </a:defRPr>
            </a:lvl3pPr>
            <a:lvl4pPr marL="1600200" indent="-228600" eaLnBrk="0" hangingPunct="0">
              <a:defRPr sz="2400">
                <a:solidFill>
                  <a:srgbClr val="000000"/>
                </a:solidFill>
                <a:latin typeface="Arial" charset="0"/>
              </a:defRPr>
            </a:lvl4pPr>
            <a:lvl5pPr marL="2057400" indent="-228600" eaLnBrk="0" hangingPunct="0">
              <a:defRPr sz="2400">
                <a:solidFill>
                  <a:srgbClr val="000000"/>
                </a:solidFill>
                <a:latin typeface="Arial" charset="0"/>
              </a:defRPr>
            </a:lvl5pPr>
            <a:lvl6pPr marL="2514600" indent="-228600" eaLnBrk="0" fontAlgn="base" hangingPunct="0">
              <a:spcBef>
                <a:spcPct val="20000"/>
              </a:spcBef>
              <a:spcAft>
                <a:spcPct val="0"/>
              </a:spcAft>
              <a:buClr>
                <a:srgbClr val="000000"/>
              </a:buClr>
              <a:buChar char="•"/>
              <a:defRPr sz="2400">
                <a:solidFill>
                  <a:srgbClr val="000000"/>
                </a:solidFill>
                <a:latin typeface="Arial" charset="0"/>
              </a:defRPr>
            </a:lvl6pPr>
            <a:lvl7pPr marL="2971800" indent="-228600" eaLnBrk="0" fontAlgn="base" hangingPunct="0">
              <a:spcBef>
                <a:spcPct val="20000"/>
              </a:spcBef>
              <a:spcAft>
                <a:spcPct val="0"/>
              </a:spcAft>
              <a:buClr>
                <a:srgbClr val="000000"/>
              </a:buClr>
              <a:buChar char="•"/>
              <a:defRPr sz="2400">
                <a:solidFill>
                  <a:srgbClr val="000000"/>
                </a:solidFill>
                <a:latin typeface="Arial" charset="0"/>
              </a:defRPr>
            </a:lvl7pPr>
            <a:lvl8pPr marL="3429000" indent="-228600" eaLnBrk="0" fontAlgn="base" hangingPunct="0">
              <a:spcBef>
                <a:spcPct val="20000"/>
              </a:spcBef>
              <a:spcAft>
                <a:spcPct val="0"/>
              </a:spcAft>
              <a:buClr>
                <a:srgbClr val="000000"/>
              </a:buClr>
              <a:buChar char="•"/>
              <a:defRPr sz="2400">
                <a:solidFill>
                  <a:srgbClr val="000000"/>
                </a:solidFill>
                <a:latin typeface="Arial" charset="0"/>
              </a:defRPr>
            </a:lvl8pPr>
            <a:lvl9pPr marL="3886200" indent="-228600" eaLnBrk="0" fontAlgn="base" hangingPunct="0">
              <a:spcBef>
                <a:spcPct val="20000"/>
              </a:spcBef>
              <a:spcAft>
                <a:spcPct val="0"/>
              </a:spcAft>
              <a:buClr>
                <a:srgbClr val="000000"/>
              </a:buClr>
              <a:buChar char="•"/>
              <a:defRPr sz="2400">
                <a:solidFill>
                  <a:srgbClr val="000000"/>
                </a:solidFill>
                <a:latin typeface="Arial" charset="0"/>
              </a:defRPr>
            </a:lvl9pPr>
          </a:lstStyle>
          <a:p>
            <a:pPr eaLnBrk="1" hangingPunct="1">
              <a:spcBef>
                <a:spcPct val="50000"/>
              </a:spcBef>
              <a:defRPr/>
            </a:pPr>
            <a:r>
              <a:rPr lang="en-US" sz="600" smtClean="0">
                <a:latin typeface="Arial MT" pitchFamily="50" charset="0"/>
                <a:cs typeface="+mn-cs"/>
              </a:rPr>
              <a:t>Services of the San Francisco Public Utilities Commission</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Lst>
  <p:hf hdr="0" ftr="0" dt="0"/>
  <p:txStyles>
    <p:titleStyle>
      <a:lvl1pPr algn="l" rtl="0" eaLnBrk="0" fontAlgn="base" hangingPunct="0">
        <a:lnSpc>
          <a:spcPct val="85000"/>
        </a:lnSpc>
        <a:spcBef>
          <a:spcPct val="0"/>
        </a:spcBef>
        <a:spcAft>
          <a:spcPct val="0"/>
        </a:spcAft>
        <a:defRPr sz="2800" b="1">
          <a:solidFill>
            <a:srgbClr val="000000"/>
          </a:solidFill>
          <a:latin typeface="+mj-lt"/>
          <a:ea typeface="+mj-ea"/>
          <a:cs typeface="+mj-cs"/>
        </a:defRPr>
      </a:lvl1pPr>
      <a:lvl2pPr algn="l" rtl="0" eaLnBrk="0" fontAlgn="base" hangingPunct="0">
        <a:lnSpc>
          <a:spcPct val="85000"/>
        </a:lnSpc>
        <a:spcBef>
          <a:spcPct val="0"/>
        </a:spcBef>
        <a:spcAft>
          <a:spcPct val="0"/>
        </a:spcAft>
        <a:defRPr sz="2800" b="1">
          <a:solidFill>
            <a:srgbClr val="000000"/>
          </a:solidFill>
          <a:latin typeface="Arial MT" pitchFamily="50" charset="0"/>
        </a:defRPr>
      </a:lvl2pPr>
      <a:lvl3pPr algn="l" rtl="0" eaLnBrk="0" fontAlgn="base" hangingPunct="0">
        <a:lnSpc>
          <a:spcPct val="85000"/>
        </a:lnSpc>
        <a:spcBef>
          <a:spcPct val="0"/>
        </a:spcBef>
        <a:spcAft>
          <a:spcPct val="0"/>
        </a:spcAft>
        <a:defRPr sz="2800" b="1">
          <a:solidFill>
            <a:srgbClr val="000000"/>
          </a:solidFill>
          <a:latin typeface="Arial MT" pitchFamily="50" charset="0"/>
        </a:defRPr>
      </a:lvl3pPr>
      <a:lvl4pPr algn="l" rtl="0" eaLnBrk="0" fontAlgn="base" hangingPunct="0">
        <a:lnSpc>
          <a:spcPct val="85000"/>
        </a:lnSpc>
        <a:spcBef>
          <a:spcPct val="0"/>
        </a:spcBef>
        <a:spcAft>
          <a:spcPct val="0"/>
        </a:spcAft>
        <a:defRPr sz="2800" b="1">
          <a:solidFill>
            <a:srgbClr val="000000"/>
          </a:solidFill>
          <a:latin typeface="Arial MT" pitchFamily="50" charset="0"/>
        </a:defRPr>
      </a:lvl4pPr>
      <a:lvl5pPr algn="l" rtl="0" eaLnBrk="0" fontAlgn="base" hangingPunct="0">
        <a:lnSpc>
          <a:spcPct val="85000"/>
        </a:lnSpc>
        <a:spcBef>
          <a:spcPct val="0"/>
        </a:spcBef>
        <a:spcAft>
          <a:spcPct val="0"/>
        </a:spcAft>
        <a:defRPr sz="2800" b="1">
          <a:solidFill>
            <a:srgbClr val="000000"/>
          </a:solidFill>
          <a:latin typeface="Arial MT" pitchFamily="50" charset="0"/>
        </a:defRPr>
      </a:lvl5pPr>
      <a:lvl6pPr marL="457200" algn="l" rtl="0" fontAlgn="base">
        <a:lnSpc>
          <a:spcPct val="85000"/>
        </a:lnSpc>
        <a:spcBef>
          <a:spcPct val="0"/>
        </a:spcBef>
        <a:spcAft>
          <a:spcPct val="0"/>
        </a:spcAft>
        <a:defRPr sz="2800" b="1">
          <a:solidFill>
            <a:srgbClr val="000000"/>
          </a:solidFill>
          <a:latin typeface="Arial MT" pitchFamily="50" charset="0"/>
        </a:defRPr>
      </a:lvl6pPr>
      <a:lvl7pPr marL="914400" algn="l" rtl="0" fontAlgn="base">
        <a:lnSpc>
          <a:spcPct val="85000"/>
        </a:lnSpc>
        <a:spcBef>
          <a:spcPct val="0"/>
        </a:spcBef>
        <a:spcAft>
          <a:spcPct val="0"/>
        </a:spcAft>
        <a:defRPr sz="2800" b="1">
          <a:solidFill>
            <a:srgbClr val="000000"/>
          </a:solidFill>
          <a:latin typeface="Arial MT" pitchFamily="50" charset="0"/>
        </a:defRPr>
      </a:lvl7pPr>
      <a:lvl8pPr marL="1371600" algn="l" rtl="0" fontAlgn="base">
        <a:lnSpc>
          <a:spcPct val="85000"/>
        </a:lnSpc>
        <a:spcBef>
          <a:spcPct val="0"/>
        </a:spcBef>
        <a:spcAft>
          <a:spcPct val="0"/>
        </a:spcAft>
        <a:defRPr sz="2800" b="1">
          <a:solidFill>
            <a:srgbClr val="000000"/>
          </a:solidFill>
          <a:latin typeface="Arial MT" pitchFamily="50" charset="0"/>
        </a:defRPr>
      </a:lvl8pPr>
      <a:lvl9pPr marL="1828800" algn="l" rtl="0" fontAlgn="base">
        <a:lnSpc>
          <a:spcPct val="85000"/>
        </a:lnSpc>
        <a:spcBef>
          <a:spcPct val="0"/>
        </a:spcBef>
        <a:spcAft>
          <a:spcPct val="0"/>
        </a:spcAft>
        <a:defRPr sz="2800" b="1">
          <a:solidFill>
            <a:srgbClr val="000000"/>
          </a:solidFill>
          <a:latin typeface="Arial MT" pitchFamily="50" charset="0"/>
        </a:defRPr>
      </a:lvl9pPr>
    </p:titleStyle>
    <p:bodyStyle>
      <a:lvl1pPr marL="342900" indent="-342900" algn="l" rtl="0" eaLnBrk="0" fontAlgn="base" hangingPunct="0">
        <a:spcBef>
          <a:spcPct val="20000"/>
        </a:spcBef>
        <a:spcAft>
          <a:spcPct val="0"/>
        </a:spcAft>
        <a:buClr>
          <a:srgbClr val="000000"/>
        </a:buClr>
        <a:buChar char="•"/>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000">
          <a:solidFill>
            <a:srgbClr val="000000"/>
          </a:solidFill>
          <a:latin typeface="+mn-lt"/>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sz="2400">
          <a:solidFill>
            <a:schemeClr val="tx1"/>
          </a:solidFill>
          <a:latin typeface="Calibri" pitchFamily="34" charset="0"/>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sz="2000">
          <a:solidFill>
            <a:schemeClr val="tx1"/>
          </a:solidFill>
          <a:latin typeface="Calibri" pitchFamily="34" charset="0"/>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itchFamily="34" charset="0"/>
        </a:defRPr>
      </a:lvl5pPr>
      <a:lvl6pPr marL="22288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6pPr>
      <a:lvl7pPr marL="26860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7pPr>
      <a:lvl8pPr marL="31432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8pPr>
      <a:lvl9pPr marL="3600450" indent="-228600" algn="l" rtl="0" fontAlgn="base">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19200"/>
            <a:ext cx="7543800" cy="1981200"/>
          </a:xfrm>
        </p:spPr>
        <p:txBody>
          <a:bodyPr>
            <a:noAutofit/>
          </a:bodyPr>
          <a:lstStyle/>
          <a:p>
            <a:pPr fontAlgn="auto">
              <a:spcAft>
                <a:spcPts val="0"/>
              </a:spcAft>
              <a:defRPr/>
            </a:pPr>
            <a:r>
              <a:rPr lang="en-US" sz="4400" dirty="0"/>
              <a:t>Engine or Caboose: The Changing Relationship between Archives and </a:t>
            </a:r>
            <a:r>
              <a:rPr lang="en-US" sz="4400" dirty="0" smtClean="0"/>
              <a:t>Records Management</a:t>
            </a:r>
            <a:endParaRPr lang="en-US" sz="4400" dirty="0"/>
          </a:p>
        </p:txBody>
      </p:sp>
      <p:sp>
        <p:nvSpPr>
          <p:cNvPr id="13315" name="Subtitle 2"/>
          <p:cNvSpPr>
            <a:spLocks noGrp="1"/>
          </p:cNvSpPr>
          <p:nvPr>
            <p:ph type="subTitle" idx="1"/>
          </p:nvPr>
        </p:nvSpPr>
        <p:spPr>
          <a:xfrm>
            <a:off x="685800" y="3611563"/>
            <a:ext cx="7772400" cy="1200150"/>
          </a:xfrm>
        </p:spPr>
        <p:txBody>
          <a:bodyPr/>
          <a:lstStyle/>
          <a:p>
            <a:pPr marR="0"/>
            <a:r>
              <a:rPr lang="en-US" altLang="en-US" smtClean="0"/>
              <a:t>November 4,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3A27334D-0CB1-47C8-9E27-AACEF6DF629E}" type="slidenum">
              <a:rPr lang="en-US" altLang="en-US" sz="1200">
                <a:latin typeface="Calibri" panose="020F0502020204030204" pitchFamily="34" charset="0"/>
              </a:rPr>
              <a:pPr eaLnBrk="1" hangingPunct="1">
                <a:spcBef>
                  <a:spcPct val="0"/>
                </a:spcBef>
                <a:buClrTx/>
                <a:buFontTx/>
                <a:buNone/>
              </a:pPr>
              <a:t>10</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22532" name="Rectangle 1031"/>
          <p:cNvSpPr>
            <a:spLocks noGrp="1" noChangeArrowheads="1"/>
          </p:cNvSpPr>
          <p:nvPr>
            <p:ph type="title"/>
          </p:nvPr>
        </p:nvSpPr>
        <p:spPr>
          <a:xfrm>
            <a:off x="2209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Information Management</a:t>
            </a:r>
          </a:p>
        </p:txBody>
      </p:sp>
      <p:sp>
        <p:nvSpPr>
          <p:cNvPr id="22533" name="Rectangle 1035"/>
          <p:cNvSpPr>
            <a:spLocks noGrp="1" noChangeArrowheads="1"/>
          </p:cNvSpPr>
          <p:nvPr>
            <p:ph type="body" idx="1"/>
          </p:nvPr>
        </p:nvSpPr>
        <p:spPr>
          <a:xfrm>
            <a:off x="685800" y="1600200"/>
            <a:ext cx="7848600" cy="4114800"/>
          </a:xfrm>
        </p:spPr>
        <p:txBody>
          <a:bodyPr/>
          <a:lstStyle/>
          <a:p>
            <a:pPr marL="273050" indent="-273050">
              <a:lnSpc>
                <a:spcPct val="80000"/>
              </a:lnSpc>
              <a:buFont typeface="Symbol" panose="05050102010706020507" pitchFamily="18" charset="2"/>
              <a:buNone/>
            </a:pPr>
            <a:endParaRPr lang="en-US" altLang="en-US" b="1" smtClean="0">
              <a:latin typeface="Arial" panose="020B0604020202020204" pitchFamily="34" charset="0"/>
              <a:cs typeface="Arial" panose="020B0604020202020204" pitchFamily="34" charset="0"/>
            </a:endParaRPr>
          </a:p>
          <a:p>
            <a:pPr marL="273050" indent="-273050">
              <a:lnSpc>
                <a:spcPct val="80000"/>
              </a:lnSpc>
              <a:buFont typeface="Symbol" panose="05050102010706020507" pitchFamily="18" charset="2"/>
              <a:buNone/>
            </a:pPr>
            <a:r>
              <a:rPr lang="en-US" altLang="en-US" sz="2400" smtClean="0">
                <a:latin typeface="Arial" panose="020B0604020202020204" pitchFamily="34" charset="0"/>
                <a:cs typeface="Arial" panose="020B0604020202020204" pitchFamily="34" charset="0"/>
              </a:rPr>
              <a:t>What is </a:t>
            </a:r>
            <a:r>
              <a:rPr lang="en-US" altLang="en-US" sz="2400" b="1" smtClean="0">
                <a:latin typeface="Arial" panose="020B0604020202020204" pitchFamily="34" charset="0"/>
                <a:cs typeface="Arial" panose="020B0604020202020204" pitchFamily="34" charset="0"/>
              </a:rPr>
              <a:t>NOT</a:t>
            </a:r>
            <a:r>
              <a:rPr lang="en-US" altLang="en-US" sz="2400" smtClean="0">
                <a:latin typeface="Arial" panose="020B0604020202020204" pitchFamily="34" charset="0"/>
                <a:cs typeface="Arial" panose="020B0604020202020204" pitchFamily="34" charset="0"/>
              </a:rPr>
              <a:t> a record </a:t>
            </a:r>
          </a:p>
          <a:p>
            <a:pPr marL="273050" indent="-273050">
              <a:lnSpc>
                <a:spcPct val="80000"/>
              </a:lnSpc>
              <a:buFont typeface="Symbol" panose="05050102010706020507" pitchFamily="18" charset="2"/>
              <a:buNone/>
            </a:pPr>
            <a:r>
              <a:rPr lang="en-US" altLang="en-US" sz="2400" smtClean="0">
                <a:latin typeface="Arial" panose="020B0604020202020204" pitchFamily="34" charset="0"/>
                <a:cs typeface="Arial" panose="020B0604020202020204" pitchFamily="34" charset="0"/>
              </a:rPr>
              <a:t>… </a:t>
            </a:r>
            <a:r>
              <a:rPr lang="en-US" altLang="en-US" sz="2000" b="1" smtClean="0">
                <a:latin typeface="Arial" panose="020B0604020202020204" pitchFamily="34" charset="0"/>
                <a:cs typeface="Arial" panose="020B0604020202020204" pitchFamily="34" charset="0"/>
              </a:rPr>
              <a:t>meeting notes </a:t>
            </a:r>
            <a:r>
              <a:rPr lang="en-US" altLang="en-US" sz="2000" smtClean="0">
                <a:latin typeface="Arial" panose="020B0604020202020204" pitchFamily="34" charset="0"/>
                <a:cs typeface="Arial" panose="020B0604020202020204" pitchFamily="34" charset="0"/>
              </a:rPr>
              <a:t>of individual participants; factual </a:t>
            </a:r>
            <a:r>
              <a:rPr lang="en-US" altLang="en-US" sz="2000" b="1" smtClean="0">
                <a:latin typeface="Arial" panose="020B0604020202020204" pitchFamily="34" charset="0"/>
                <a:cs typeface="Arial" panose="020B0604020202020204" pitchFamily="34" charset="0"/>
              </a:rPr>
              <a:t>data from third parties</a:t>
            </a:r>
            <a:r>
              <a:rPr lang="en-US" altLang="en-US" sz="2000" smtClean="0">
                <a:latin typeface="Arial" panose="020B0604020202020204" pitchFamily="34" charset="0"/>
                <a:cs typeface="Arial" panose="020B0604020202020204" pitchFamily="34" charset="0"/>
              </a:rPr>
              <a:t>; temporary information, such as </a:t>
            </a:r>
            <a:r>
              <a:rPr lang="en-US" altLang="en-US" sz="2000" b="1" smtClean="0">
                <a:latin typeface="Arial" panose="020B0604020202020204" pitchFamily="34" charset="0"/>
                <a:cs typeface="Arial" panose="020B0604020202020204" pitchFamily="34" charset="0"/>
              </a:rPr>
              <a:t>notations</a:t>
            </a:r>
            <a:r>
              <a:rPr lang="en-US" altLang="en-US" sz="2000" smtClean="0">
                <a:latin typeface="Arial" panose="020B0604020202020204" pitchFamily="34" charset="0"/>
                <a:cs typeface="Arial" panose="020B0604020202020204" pitchFamily="34" charset="0"/>
              </a:rPr>
              <a:t> or </a:t>
            </a:r>
            <a:r>
              <a:rPr lang="en-US" altLang="en-US" sz="2000" b="1" smtClean="0">
                <a:latin typeface="Arial" panose="020B0604020202020204" pitchFamily="34" charset="0"/>
                <a:cs typeface="Arial" panose="020B0604020202020204" pitchFamily="34" charset="0"/>
              </a:rPr>
              <a:t>post-its</a:t>
            </a:r>
            <a:r>
              <a:rPr lang="en-US" altLang="en-US" sz="2000" smtClean="0">
                <a:latin typeface="Arial" panose="020B0604020202020204" pitchFamily="34" charset="0"/>
                <a:cs typeface="Arial" panose="020B0604020202020204" pitchFamily="34" charset="0"/>
              </a:rPr>
              <a:t>; </a:t>
            </a:r>
            <a:r>
              <a:rPr lang="en-US" altLang="en-US" sz="2000" b="1" smtClean="0">
                <a:latin typeface="Arial" panose="020B0604020202020204" pitchFamily="34" charset="0"/>
                <a:cs typeface="Arial" panose="020B0604020202020204" pitchFamily="34" charset="0"/>
              </a:rPr>
              <a:t>draft</a:t>
            </a:r>
            <a:r>
              <a:rPr lang="en-US" altLang="en-US" sz="2000" smtClean="0">
                <a:latin typeface="Arial" panose="020B0604020202020204" pitchFamily="34" charset="0"/>
                <a:cs typeface="Arial" panose="020B0604020202020204" pitchFamily="34" charset="0"/>
              </a:rPr>
              <a:t> documents; </a:t>
            </a:r>
            <a:r>
              <a:rPr lang="en-US" altLang="en-US" sz="2000" b="1" smtClean="0">
                <a:latin typeface="Arial" panose="020B0604020202020204" pitchFamily="34" charset="0"/>
                <a:cs typeface="Arial" panose="020B0604020202020204" pitchFamily="34" charset="0"/>
              </a:rPr>
              <a:t>duplicates</a:t>
            </a:r>
            <a:r>
              <a:rPr lang="en-US" altLang="en-US" sz="2000" smtClean="0">
                <a:latin typeface="Arial" panose="020B0604020202020204" pitchFamily="34" charset="0"/>
                <a:cs typeface="Arial" panose="020B0604020202020204" pitchFamily="34" charset="0"/>
              </a:rPr>
              <a:t>; </a:t>
            </a:r>
            <a:r>
              <a:rPr lang="en-US" altLang="en-US" sz="2000" b="1" smtClean="0">
                <a:latin typeface="Arial" panose="020B0604020202020204" pitchFamily="34" charset="0"/>
                <a:cs typeface="Arial" panose="020B0604020202020204" pitchFamily="34" charset="0"/>
              </a:rPr>
              <a:t>personal notes; </a:t>
            </a:r>
            <a:r>
              <a:rPr lang="en-US" altLang="en-US" sz="2000" smtClean="0">
                <a:latin typeface="Arial" panose="020B0604020202020204" pitchFamily="34" charset="0"/>
                <a:cs typeface="Arial" panose="020B0604020202020204" pitchFamily="34" charset="0"/>
              </a:rPr>
              <a:t>etc.</a:t>
            </a:r>
          </a:p>
          <a:p>
            <a:pPr marL="273050" indent="-273050">
              <a:lnSpc>
                <a:spcPct val="80000"/>
              </a:lnSpc>
              <a:buFont typeface="Symbol" panose="05050102010706020507" pitchFamily="18" charset="2"/>
              <a:buNone/>
            </a:pPr>
            <a:endParaRPr lang="en-US" altLang="en-US" sz="800" b="1" smtClean="0">
              <a:latin typeface="Arial" panose="020B0604020202020204" pitchFamily="34" charset="0"/>
              <a:cs typeface="Arial" panose="020B0604020202020204" pitchFamily="34" charset="0"/>
            </a:endParaRPr>
          </a:p>
          <a:p>
            <a:pPr marL="273050" indent="-273050" algn="ctr">
              <a:lnSpc>
                <a:spcPct val="80000"/>
              </a:lnSpc>
              <a:buFont typeface="Wingdings" panose="05000000000000000000" pitchFamily="2" charset="2"/>
              <a:buChar char="Ø"/>
            </a:pPr>
            <a:r>
              <a:rPr lang="en-US" altLang="en-US" sz="1800" b="1" smtClean="0">
                <a:latin typeface="Arial" panose="020B0604020202020204" pitchFamily="34" charset="0"/>
                <a:cs typeface="Arial" panose="020B0604020202020204" pitchFamily="34" charset="0"/>
              </a:rPr>
              <a:t>… </a:t>
            </a:r>
            <a:r>
              <a:rPr lang="en-US" altLang="en-US" sz="1800" b="1" i="1" smtClean="0">
                <a:latin typeface="Arial" panose="020B0604020202020204" pitchFamily="34" charset="0"/>
                <a:cs typeface="Arial" panose="020B0604020202020204" pitchFamily="34" charset="0"/>
              </a:rPr>
              <a:t>to be</a:t>
            </a:r>
            <a:r>
              <a:rPr lang="en-US" altLang="en-US" sz="1800" b="1" i="1" smtClean="0">
                <a:solidFill>
                  <a:srgbClr val="990000"/>
                </a:solidFill>
                <a:latin typeface="Arial" panose="020B0604020202020204" pitchFamily="34" charset="0"/>
                <a:cs typeface="Arial" panose="020B0604020202020204" pitchFamily="34" charset="0"/>
              </a:rPr>
              <a:t> </a:t>
            </a:r>
            <a:r>
              <a:rPr lang="en-US" altLang="en-US" sz="1800" b="1" i="1" smtClean="0">
                <a:latin typeface="Arial" panose="020B0604020202020204" pitchFamily="34" charset="0"/>
                <a:cs typeface="Arial" panose="020B0604020202020204" pitchFamily="34" charset="0"/>
              </a:rPr>
              <a:t>destroyed at the earliest opportunity</a:t>
            </a:r>
            <a:endParaRPr lang="en-US" altLang="en-US" sz="2400" b="1" i="1"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Information Management Policy</a:t>
            </a:r>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pPr marL="0" indent="0" algn="ctr">
              <a:buFontTx/>
              <a:buNone/>
              <a:defRPr/>
            </a:pPr>
            <a:r>
              <a:rPr lang="en-CA" dirty="0">
                <a:latin typeface="Arial" panose="020B0604020202020204" pitchFamily="34" charset="0"/>
                <a:cs typeface="Arial" panose="020B0604020202020204" pitchFamily="34" charset="0"/>
              </a:rPr>
              <a:t>SFPUC recognizes that SFPUC’s recorded information is a valuable organizational asset and will be managed in a manner that:</a:t>
            </a:r>
            <a:endParaRPr lang="en-US" dirty="0">
              <a:latin typeface="Arial" panose="020B0604020202020204" pitchFamily="34" charset="0"/>
              <a:cs typeface="Arial" panose="020B0604020202020204" pitchFamily="34" charset="0"/>
            </a:endParaRPr>
          </a:p>
          <a:p>
            <a:pPr>
              <a:lnSpc>
                <a:spcPct val="170000"/>
              </a:lnSpc>
              <a:defRPr/>
            </a:pPr>
            <a:r>
              <a:rPr lang="en-CA" dirty="0">
                <a:latin typeface="Arial" panose="020B0604020202020204" pitchFamily="34" charset="0"/>
                <a:cs typeface="Arial" panose="020B0604020202020204" pitchFamily="34" charset="0"/>
              </a:rPr>
              <a:t>Ensures its </a:t>
            </a:r>
            <a:r>
              <a:rPr lang="en-CA" u="sng" dirty="0">
                <a:latin typeface="Arial" panose="020B0604020202020204" pitchFamily="34" charset="0"/>
                <a:cs typeface="Arial" panose="020B0604020202020204" pitchFamily="34" charset="0"/>
              </a:rPr>
              <a:t>quality and integrity</a:t>
            </a:r>
            <a:endParaRPr lang="en-US" u="sng"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Ensures its </a:t>
            </a:r>
            <a:r>
              <a:rPr lang="en-CA" u="sng" dirty="0">
                <a:latin typeface="Arial" panose="020B0604020202020204" pitchFamily="34" charset="0"/>
                <a:cs typeface="Arial" panose="020B0604020202020204" pitchFamily="34" charset="0"/>
              </a:rPr>
              <a:t>organization and classification</a:t>
            </a:r>
            <a:endParaRPr lang="en-US" u="sng"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Safeguards designated information against </a:t>
            </a:r>
            <a:r>
              <a:rPr lang="en-CA" u="sng" dirty="0">
                <a:latin typeface="Arial" panose="020B0604020202020204" pitchFamily="34" charset="0"/>
                <a:cs typeface="Arial" panose="020B0604020202020204" pitchFamily="34" charset="0"/>
              </a:rPr>
              <a:t>unauthorized access</a:t>
            </a:r>
            <a:endParaRPr lang="en-US" u="sng" dirty="0">
              <a:latin typeface="Arial" panose="020B0604020202020204" pitchFamily="34" charset="0"/>
              <a:cs typeface="Arial" panose="020B0604020202020204" pitchFamily="34" charset="0"/>
            </a:endParaRPr>
          </a:p>
          <a:p>
            <a:pPr>
              <a:defRPr/>
            </a:pPr>
            <a:r>
              <a:rPr lang="en-CA" dirty="0">
                <a:latin typeface="Arial" panose="020B0604020202020204" pitchFamily="34" charset="0"/>
                <a:cs typeface="Arial" panose="020B0604020202020204" pitchFamily="34" charset="0"/>
              </a:rPr>
              <a:t>Protects essential information </a:t>
            </a:r>
            <a:r>
              <a:rPr lang="en-CA" u="sng" dirty="0">
                <a:latin typeface="Arial" panose="020B0604020202020204" pitchFamily="34" charset="0"/>
                <a:cs typeface="Arial" panose="020B0604020202020204" pitchFamily="34" charset="0"/>
              </a:rPr>
              <a:t>against loss</a:t>
            </a:r>
            <a:endParaRPr lang="en-US" u="sng" dirty="0">
              <a:latin typeface="Arial" panose="020B0604020202020204" pitchFamily="34" charset="0"/>
              <a:cs typeface="Arial" panose="020B0604020202020204" pitchFamily="34" charset="0"/>
            </a:endParaRPr>
          </a:p>
          <a:p>
            <a:pPr>
              <a:defRPr/>
            </a:pPr>
            <a:r>
              <a:rPr lang="en-CA" u="sng" dirty="0">
                <a:latin typeface="Arial" panose="020B0604020202020204" pitchFamily="34" charset="0"/>
                <a:cs typeface="Arial" panose="020B0604020202020204" pitchFamily="34" charset="0"/>
              </a:rPr>
              <a:t>Eliminates unnecessary duplication or collection </a:t>
            </a:r>
            <a:r>
              <a:rPr lang="en-CA" dirty="0">
                <a:latin typeface="Arial" panose="020B0604020202020204" pitchFamily="34" charset="0"/>
                <a:cs typeface="Arial" panose="020B0604020202020204" pitchFamily="34" charset="0"/>
              </a:rPr>
              <a:t>of information</a:t>
            </a:r>
            <a:endParaRPr lang="en-US" dirty="0">
              <a:latin typeface="Arial" panose="020B0604020202020204" pitchFamily="34" charset="0"/>
              <a:cs typeface="Arial" panose="020B0604020202020204" pitchFamily="34" charset="0"/>
            </a:endParaRPr>
          </a:p>
          <a:p>
            <a:pPr>
              <a:defRPr/>
            </a:pPr>
            <a:endParaRPr lang="en-US" dirty="0"/>
          </a:p>
        </p:txBody>
      </p:sp>
      <p:pic>
        <p:nvPicPr>
          <p:cNvPr id="2355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375"/>
            <a:ext cx="4714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SFPUC’s Records Management program</a:t>
            </a:r>
          </a:p>
        </p:txBody>
      </p:sp>
      <p:sp>
        <p:nvSpPr>
          <p:cNvPr id="24579" name="Content Placeholder 2"/>
          <p:cNvSpPr>
            <a:spLocks noGrp="1"/>
          </p:cNvSpPr>
          <p:nvPr>
            <p:ph idx="1"/>
          </p:nvPr>
        </p:nvSpPr>
        <p:spPr/>
        <p:txBody>
          <a:bodyPr/>
          <a:lstStyle/>
          <a:p>
            <a:r>
              <a:rPr lang="en-US" altLang="en-US" smtClean="0">
                <a:latin typeface="Arial" panose="020B0604020202020204" pitchFamily="34" charset="0"/>
                <a:cs typeface="Arial" panose="020B0604020202020204" pitchFamily="34" charset="0"/>
              </a:rPr>
              <a:t>The San Francisco Public Utilities Commission has devised a </a:t>
            </a:r>
            <a:r>
              <a:rPr lang="en-US" altLang="en-US" b="1" smtClean="0">
                <a:latin typeface="Arial" panose="020B0604020202020204" pitchFamily="34" charset="0"/>
                <a:cs typeface="Arial" panose="020B0604020202020204" pitchFamily="34" charset="0"/>
              </a:rPr>
              <a:t>Record Retention Policy</a:t>
            </a:r>
            <a:r>
              <a:rPr lang="en-US" altLang="en-US" smtClean="0">
                <a:latin typeface="Arial" panose="020B0604020202020204" pitchFamily="34" charset="0"/>
                <a:cs typeface="Arial" panose="020B0604020202020204" pitchFamily="34" charset="0"/>
              </a:rPr>
              <a:t>, including a Record Retention Schedule, </a:t>
            </a:r>
            <a:r>
              <a:rPr lang="en-US" altLang="en-US" b="1" smtClean="0">
                <a:latin typeface="Arial" panose="020B0604020202020204" pitchFamily="34" charset="0"/>
                <a:cs typeface="Arial" panose="020B0604020202020204" pitchFamily="34" charset="0"/>
              </a:rPr>
              <a:t>pursuant to </a:t>
            </a:r>
            <a:r>
              <a:rPr lang="en-US" altLang="en-US" smtClean="0">
                <a:latin typeface="Arial" panose="020B0604020202020204" pitchFamily="34" charset="0"/>
                <a:cs typeface="Arial" panose="020B0604020202020204" pitchFamily="34" charset="0"/>
              </a:rPr>
              <a:t>Chapter 8 of the </a:t>
            </a:r>
            <a:r>
              <a:rPr lang="en-US" altLang="en-US" b="1" smtClean="0">
                <a:latin typeface="Arial" panose="020B0604020202020204" pitchFamily="34" charset="0"/>
                <a:cs typeface="Arial" panose="020B0604020202020204" pitchFamily="34" charset="0"/>
              </a:rPr>
              <a:t>San Francisco Administrative Code</a:t>
            </a:r>
            <a:r>
              <a:rPr lang="en-US" altLang="en-US" smtClean="0">
                <a:latin typeface="Arial" panose="020B0604020202020204" pitchFamily="34" charset="0"/>
                <a:cs typeface="Arial" panose="020B0604020202020204" pitchFamily="34" charset="0"/>
              </a:rPr>
              <a:t>, which requires each department head to maintain records and create a records retention and destruction schedule.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9588DBA5-8368-492E-942A-6556B2670B7A}" type="slidenum">
              <a:rPr lang="en-US" altLang="en-US" sz="1200">
                <a:latin typeface="Calibri" panose="020F0502020204030204" pitchFamily="34" charset="0"/>
              </a:rPr>
              <a:pPr eaLnBrk="1" hangingPunct="1">
                <a:spcBef>
                  <a:spcPct val="0"/>
                </a:spcBef>
                <a:buClrTx/>
                <a:buFontTx/>
                <a:buNone/>
              </a:pPr>
              <a:t>13</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8196" name="Rectangle 1035"/>
          <p:cNvSpPr>
            <a:spLocks noGrp="1" noChangeArrowheads="1"/>
          </p:cNvSpPr>
          <p:nvPr>
            <p:ph type="body" idx="1"/>
          </p:nvPr>
        </p:nvSpPr>
        <p:spPr>
          <a:xfrm>
            <a:off x="762000" y="1524000"/>
            <a:ext cx="7620000" cy="4800600"/>
          </a:xfrm>
        </p:spPr>
        <p:txBody>
          <a:bodyPr/>
          <a:lstStyle/>
          <a:p>
            <a:pPr marL="273050" indent="-273050">
              <a:lnSpc>
                <a:spcPct val="80000"/>
              </a:lnSpc>
              <a:defRPr/>
            </a:pPr>
            <a:r>
              <a:rPr lang="en-US" altLang="en-US" sz="2400" dirty="0" smtClean="0">
                <a:latin typeface="Arial" panose="020B0604020202020204" pitchFamily="34" charset="0"/>
                <a:cs typeface="Arial" panose="020B0604020202020204" pitchFamily="34" charset="0"/>
              </a:rPr>
              <a:t>Records are </a:t>
            </a:r>
            <a:r>
              <a:rPr lang="en-US" altLang="en-US" sz="2400" b="1" dirty="0" smtClean="0">
                <a:latin typeface="Arial" panose="020B0604020202020204" pitchFamily="34" charset="0"/>
                <a:cs typeface="Arial" panose="020B0604020202020204" pitchFamily="34" charset="0"/>
              </a:rPr>
              <a:t>classified</a:t>
            </a:r>
            <a:r>
              <a:rPr lang="en-US" altLang="en-US" sz="2400" dirty="0" smtClean="0">
                <a:latin typeface="Arial" panose="020B0604020202020204" pitchFamily="34" charset="0"/>
                <a:cs typeface="Arial" panose="020B0604020202020204" pitchFamily="34" charset="0"/>
              </a:rPr>
              <a:t> according to an approved </a:t>
            </a:r>
            <a:r>
              <a:rPr lang="en-US" altLang="en-US" sz="2400" b="1" dirty="0" smtClean="0">
                <a:latin typeface="Arial" panose="020B0604020202020204" pitchFamily="34" charset="0"/>
                <a:cs typeface="Arial" panose="020B0604020202020204" pitchFamily="34" charset="0"/>
              </a:rPr>
              <a:t>Record Retention Schedule</a:t>
            </a:r>
          </a:p>
          <a:p>
            <a:pPr marL="273050" indent="-273050">
              <a:lnSpc>
                <a:spcPct val="80000"/>
              </a:lnSpc>
              <a:defRPr/>
            </a:pPr>
            <a:endParaRPr lang="en-US" altLang="en-US" sz="2400" dirty="0" smtClean="0">
              <a:latin typeface="Arial" charset="0"/>
              <a:cs typeface="Arial" charset="0"/>
            </a:endParaRPr>
          </a:p>
          <a:p>
            <a:pPr marL="273050" indent="-273050">
              <a:lnSpc>
                <a:spcPct val="80000"/>
              </a:lnSpc>
              <a:defRPr/>
            </a:pPr>
            <a:r>
              <a:rPr lang="en-US" altLang="en-US" sz="2400" dirty="0" smtClean="0">
                <a:latin typeface="Arial" panose="020B0604020202020204" pitchFamily="34" charset="0"/>
                <a:cs typeface="Arial" panose="020B0604020202020204" pitchFamily="34" charset="0"/>
              </a:rPr>
              <a:t>A Record Retention Schedule </a:t>
            </a:r>
            <a:r>
              <a:rPr lang="en-US" altLang="en-US" sz="2400" b="1" dirty="0" smtClean="0">
                <a:latin typeface="Arial" panose="020B0604020202020204" pitchFamily="34" charset="0"/>
                <a:cs typeface="Arial" panose="020B0604020202020204" pitchFamily="34" charset="0"/>
              </a:rPr>
              <a:t>defines specific record types </a:t>
            </a:r>
            <a:r>
              <a:rPr lang="en-US" altLang="en-US" sz="2400" dirty="0" smtClean="0">
                <a:latin typeface="Arial" panose="020B0604020202020204" pitchFamily="34" charset="0"/>
                <a:cs typeface="Arial" panose="020B0604020202020204" pitchFamily="34" charset="0"/>
              </a:rPr>
              <a:t>maintained by an organization and identifies the </a:t>
            </a:r>
            <a:r>
              <a:rPr lang="en-US" altLang="en-US" sz="2400" b="1" dirty="0" smtClean="0">
                <a:latin typeface="Arial" panose="020B0604020202020204" pitchFamily="34" charset="0"/>
                <a:cs typeface="Arial" panose="020B0604020202020204" pitchFamily="34" charset="0"/>
              </a:rPr>
              <a:t>retention periods </a:t>
            </a:r>
            <a:r>
              <a:rPr lang="en-US" altLang="en-US" sz="2400" dirty="0" smtClean="0">
                <a:latin typeface="Arial" panose="020B0604020202020204" pitchFamily="34" charset="0"/>
                <a:cs typeface="Arial" panose="020B0604020202020204" pitchFamily="34" charset="0"/>
              </a:rPr>
              <a:t>(life cycle duration) for each class / type</a:t>
            </a:r>
          </a:p>
          <a:p>
            <a:pPr marL="273050" indent="-273050">
              <a:lnSpc>
                <a:spcPct val="80000"/>
              </a:lnSpc>
              <a:defRPr/>
            </a:pPr>
            <a:endParaRPr lang="en-US" altLang="en-US" sz="2400" dirty="0" smtClean="0">
              <a:latin typeface="Arial" charset="0"/>
              <a:cs typeface="Arial" charset="0"/>
            </a:endParaRPr>
          </a:p>
          <a:p>
            <a:pPr indent="-273050">
              <a:lnSpc>
                <a:spcPct val="80000"/>
              </a:lnSpc>
              <a:defRPr/>
            </a:pPr>
            <a:r>
              <a:rPr lang="en-US" altLang="en-US" sz="2600" dirty="0" smtClean="0">
                <a:latin typeface="Arial" charset="0"/>
                <a:cs typeface="Arial" charset="0"/>
              </a:rPr>
              <a:t>Retention may be based on legal or regulatory requirements, standards, best practices or company definitions</a:t>
            </a:r>
          </a:p>
        </p:txBody>
      </p:sp>
      <p:sp>
        <p:nvSpPr>
          <p:cNvPr id="25605" name="Rectangle 1031"/>
          <p:cNvSpPr>
            <a:spLocks noGrp="1" noChangeArrowheads="1"/>
          </p:cNvSpPr>
          <p:nvPr>
            <p:ph type="title"/>
          </p:nvPr>
        </p:nvSpPr>
        <p:spPr>
          <a:xfrm>
            <a:off x="2209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RM Policies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2B2F9588-9686-4099-9D8F-B30746A41A18}" type="slidenum">
              <a:rPr lang="en-US" altLang="en-US" sz="1200">
                <a:latin typeface="Calibri" panose="020F0502020204030204" pitchFamily="34" charset="0"/>
              </a:rPr>
              <a:pPr eaLnBrk="1" hangingPunct="1">
                <a:spcBef>
                  <a:spcPct val="0"/>
                </a:spcBef>
                <a:buClrTx/>
                <a:buFontTx/>
                <a:buNone/>
              </a:pPr>
              <a:t>14</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26628" name="Rectangle 1031"/>
          <p:cNvSpPr>
            <a:spLocks noGrp="1" noChangeArrowheads="1"/>
          </p:cNvSpPr>
          <p:nvPr>
            <p:ph type="title"/>
          </p:nvPr>
        </p:nvSpPr>
        <p:spPr>
          <a:xfrm>
            <a:off x="1828800" y="228600"/>
            <a:ext cx="6858000" cy="838200"/>
          </a:xfrm>
        </p:spPr>
        <p:txBody>
          <a:bodyPr/>
          <a:lstStyle/>
          <a:p>
            <a:pPr algn="ctr" eaLnBrk="1" hangingPunct="1"/>
            <a:r>
              <a:rPr lang="en-US" altLang="en-US" smtClean="0">
                <a:latin typeface="Arial" panose="020B0604020202020204" pitchFamily="34" charset="0"/>
              </a:rPr>
              <a:t>RM for the New Employee Orientation</a:t>
            </a:r>
            <a:endParaRPr lang="en-US" altLang="en-US" smtClean="0"/>
          </a:p>
        </p:txBody>
      </p:sp>
      <p:sp>
        <p:nvSpPr>
          <p:cNvPr id="26629" name="Rectangle 1035"/>
          <p:cNvSpPr>
            <a:spLocks noGrp="1" noChangeArrowheads="1"/>
          </p:cNvSpPr>
          <p:nvPr>
            <p:ph type="body" idx="1"/>
          </p:nvPr>
        </p:nvSpPr>
        <p:spPr>
          <a:xfrm>
            <a:off x="838200" y="1676400"/>
            <a:ext cx="7315200" cy="4419600"/>
          </a:xfrm>
        </p:spPr>
        <p:txBody>
          <a:bodyPr/>
          <a:lstStyle/>
          <a:p>
            <a:r>
              <a:rPr lang="en-US" altLang="en-US" smtClean="0">
                <a:latin typeface="Arial" panose="020B0604020202020204" pitchFamily="34" charset="0"/>
                <a:cs typeface="Arial" panose="020B0604020202020204" pitchFamily="34" charset="0"/>
              </a:rPr>
              <a:t>Records Management – What you Need to Know</a:t>
            </a:r>
          </a:p>
          <a:p>
            <a:pPr lvl="1"/>
            <a:r>
              <a:rPr lang="en-US" altLang="en-US" sz="2400" smtClean="0">
                <a:latin typeface="Arial" panose="020B0604020202020204" pitchFamily="34" charset="0"/>
                <a:cs typeface="Arial" panose="020B0604020202020204" pitchFamily="34" charset="0"/>
              </a:rPr>
              <a:t>Relevance</a:t>
            </a:r>
          </a:p>
          <a:p>
            <a:pPr lvl="1"/>
            <a:r>
              <a:rPr lang="en-US" altLang="en-US" sz="2400" smtClean="0">
                <a:latin typeface="Arial" panose="020B0604020202020204" pitchFamily="34" charset="0"/>
                <a:cs typeface="Arial" panose="020B0604020202020204" pitchFamily="34" charset="0"/>
              </a:rPr>
              <a:t>Basics</a:t>
            </a:r>
          </a:p>
          <a:p>
            <a:pPr lvl="1"/>
            <a:r>
              <a:rPr lang="en-US" altLang="en-US" sz="2400" smtClean="0">
                <a:latin typeface="Arial" panose="020B0604020202020204" pitchFamily="34" charset="0"/>
                <a:cs typeface="Arial" panose="020B0604020202020204" pitchFamily="34" charset="0"/>
              </a:rPr>
              <a:t>Record Retention Schedule</a:t>
            </a:r>
          </a:p>
          <a:p>
            <a:pPr lvl="1"/>
            <a:r>
              <a:rPr lang="en-US" altLang="en-US" sz="2400" smtClean="0">
                <a:latin typeface="Arial" panose="020B0604020202020204" pitchFamily="34" charset="0"/>
                <a:cs typeface="Arial" panose="020B0604020202020204" pitchFamily="34" charset="0"/>
              </a:rPr>
              <a:t>Legal Holds</a:t>
            </a:r>
          </a:p>
          <a:p>
            <a:pPr lvl="1"/>
            <a:r>
              <a:rPr lang="en-US" altLang="en-US" sz="2400" smtClean="0">
                <a:latin typeface="Arial" panose="020B0604020202020204" pitchFamily="34" charset="0"/>
                <a:cs typeface="Arial" panose="020B0604020202020204" pitchFamily="34" charset="0"/>
              </a:rPr>
              <a:t>E-mail management</a:t>
            </a:r>
          </a:p>
          <a:p>
            <a:pPr lvl="1"/>
            <a:r>
              <a:rPr lang="en-US" altLang="en-US" sz="2400" smtClean="0">
                <a:latin typeface="Arial" panose="020B0604020202020204" pitchFamily="34" charset="0"/>
                <a:cs typeface="Arial" panose="020B0604020202020204" pitchFamily="34" charset="0"/>
              </a:rPr>
              <a:t>Records Management - employees activities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838200" y="1600200"/>
            <a:ext cx="7696200" cy="4191000"/>
          </a:xfrm>
        </p:spPr>
        <p:txBody>
          <a:bodyPr/>
          <a:lstStyle/>
          <a:p>
            <a:endParaRPr lang="en-US" altLang="en-US" sz="2400" smtClean="0">
              <a:latin typeface="Arial" panose="020B0604020202020204" pitchFamily="34" charset="0"/>
              <a:cs typeface="Arial" panose="020B0604020202020204" pitchFamily="34" charset="0"/>
            </a:endParaRPr>
          </a:p>
          <a:p>
            <a:r>
              <a:rPr lang="en-US" altLang="en-US" sz="2400" smtClean="0">
                <a:latin typeface="Arial" panose="020B0604020202020204" pitchFamily="34" charset="0"/>
                <a:cs typeface="Arial" panose="020B0604020202020204" pitchFamily="34" charset="0"/>
              </a:rPr>
              <a:t>Retrievability and Security of your work</a:t>
            </a:r>
          </a:p>
          <a:p>
            <a:pPr lvl="1"/>
            <a:r>
              <a:rPr lang="en-US" altLang="en-US" smtClean="0">
                <a:latin typeface="Arial" panose="020B0604020202020204" pitchFamily="34" charset="0"/>
                <a:cs typeface="Arial" panose="020B0604020202020204" pitchFamily="34" charset="0"/>
              </a:rPr>
              <a:t>For current projects and activities</a:t>
            </a:r>
          </a:p>
          <a:p>
            <a:pPr lvl="1"/>
            <a:r>
              <a:rPr lang="en-US" altLang="en-US" smtClean="0">
                <a:latin typeface="Arial" panose="020B0604020202020204" pitchFamily="34" charset="0"/>
                <a:cs typeface="Arial" panose="020B0604020202020204" pitchFamily="34" charset="0"/>
              </a:rPr>
              <a:t>For future development, repair, re-design of our assets (long-term assets)</a:t>
            </a:r>
          </a:p>
          <a:p>
            <a:r>
              <a:rPr lang="en-US" altLang="en-US" sz="2400" smtClean="0">
                <a:latin typeface="Arial" panose="020B0604020202020204" pitchFamily="34" charset="0"/>
                <a:cs typeface="Arial" panose="020B0604020202020204" pitchFamily="34" charset="0"/>
              </a:rPr>
              <a:t>Accountability to our customers</a:t>
            </a:r>
          </a:p>
          <a:p>
            <a:r>
              <a:rPr lang="en-US" altLang="en-US" sz="2400" smtClean="0">
                <a:latin typeface="Arial" panose="020B0604020202020204" pitchFamily="34" charset="0"/>
                <a:cs typeface="Arial" panose="020B0604020202020204" pitchFamily="34" charset="0"/>
              </a:rPr>
              <a:t>Effectiveness and Credibility of the organization</a:t>
            </a:r>
          </a:p>
          <a:p>
            <a:r>
              <a:rPr lang="en-US" altLang="en-US" sz="2400" smtClean="0">
                <a:latin typeface="Arial" panose="020B0604020202020204" pitchFamily="34" charset="0"/>
                <a:cs typeface="Arial" panose="020B0604020202020204" pitchFamily="34" charset="0"/>
              </a:rPr>
              <a:t>Limiting potential liability to the organization</a:t>
            </a:r>
          </a:p>
          <a:p>
            <a:r>
              <a:rPr lang="en-US" altLang="en-US" sz="2400" smtClean="0">
                <a:latin typeface="Arial" panose="020B0604020202020204" pitchFamily="34" charset="0"/>
                <a:cs typeface="Arial" panose="020B0604020202020204" pitchFamily="34" charset="0"/>
              </a:rPr>
              <a:t>Limiting potential liability to self</a:t>
            </a:r>
          </a:p>
        </p:txBody>
      </p:sp>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C8687605-092A-493D-B152-3E6B714ACB21}" type="slidenum">
              <a:rPr lang="en-US" altLang="en-US" sz="1200">
                <a:latin typeface="Calibri" panose="020F0502020204030204" pitchFamily="34" charset="0"/>
              </a:rPr>
              <a:pPr eaLnBrk="1" hangingPunct="1">
                <a:spcBef>
                  <a:spcPct val="0"/>
                </a:spcBef>
                <a:buClrTx/>
                <a:buFontTx/>
                <a:buNone/>
              </a:pPr>
              <a:t>15</a:t>
            </a:fld>
            <a:endParaRPr lang="en-US" altLang="en-US" sz="1200">
              <a:latin typeface="Calibri" panose="020F0502020204030204" pitchFamily="34" charset="0"/>
            </a:endParaRPr>
          </a:p>
        </p:txBody>
      </p:sp>
      <p:sp>
        <p:nvSpPr>
          <p:cNvPr id="27652" name="Rectangle 1031"/>
          <p:cNvSpPr>
            <a:spLocks noGrp="1" noChangeArrowheads="1"/>
          </p:cNvSpPr>
          <p:nvPr>
            <p:ph type="title"/>
          </p:nvPr>
        </p:nvSpPr>
        <p:spPr>
          <a:xfrm>
            <a:off x="1828800" y="228600"/>
            <a:ext cx="4495800" cy="838200"/>
          </a:xfrm>
        </p:spPr>
        <p:txBody>
          <a:bodyPr/>
          <a:lstStyle/>
          <a:p>
            <a:pPr algn="ctr" eaLnBrk="1" hangingPunct="1"/>
            <a:r>
              <a:rPr lang="en-US" altLang="en-US" smtClean="0">
                <a:latin typeface="Arial" panose="020B0604020202020204" pitchFamily="34" charset="0"/>
              </a:rPr>
              <a:t>Relevance</a:t>
            </a:r>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2A023893-DC8A-41AC-B357-65D02FE83A92}" type="slidenum">
              <a:rPr lang="en-US" altLang="en-US" sz="1200">
                <a:latin typeface="Calibri" panose="020F0502020204030204" pitchFamily="34" charset="0"/>
              </a:rPr>
              <a:pPr eaLnBrk="1" hangingPunct="1">
                <a:spcBef>
                  <a:spcPct val="0"/>
                </a:spcBef>
                <a:buClrTx/>
                <a:buFontTx/>
                <a:buNone/>
              </a:pPr>
              <a:t>16</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28676" name="Rectangle 1031"/>
          <p:cNvSpPr>
            <a:spLocks noGrp="1" noChangeArrowheads="1"/>
          </p:cNvSpPr>
          <p:nvPr>
            <p:ph type="title"/>
          </p:nvPr>
        </p:nvSpPr>
        <p:spPr>
          <a:xfrm>
            <a:off x="1828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RM Basics</a:t>
            </a:r>
          </a:p>
        </p:txBody>
      </p:sp>
      <p:sp>
        <p:nvSpPr>
          <p:cNvPr id="6149" name="Rectangle 1035"/>
          <p:cNvSpPr>
            <a:spLocks noGrp="1" noChangeArrowheads="1"/>
          </p:cNvSpPr>
          <p:nvPr>
            <p:ph type="body" idx="1"/>
          </p:nvPr>
        </p:nvSpPr>
        <p:spPr>
          <a:xfrm>
            <a:off x="1524000" y="1752600"/>
            <a:ext cx="5943600" cy="4114800"/>
          </a:xfrm>
        </p:spPr>
        <p:txBody>
          <a:bodyPr/>
          <a:lstStyle/>
          <a:p>
            <a:pPr marL="0" indent="0" algn="ctr">
              <a:lnSpc>
                <a:spcPct val="90000"/>
              </a:lnSpc>
              <a:spcAft>
                <a:spcPct val="35000"/>
              </a:spcAft>
              <a:buFontTx/>
              <a:buNone/>
              <a:defRPr/>
            </a:pPr>
            <a:r>
              <a:rPr lang="en-US" altLang="en-US" sz="2400" dirty="0" smtClean="0">
                <a:latin typeface="Arial" charset="0"/>
                <a:cs typeface="Arial" charset="0"/>
              </a:rPr>
              <a:t>Records Management – “What is it?”</a:t>
            </a:r>
          </a:p>
          <a:p>
            <a:pPr>
              <a:lnSpc>
                <a:spcPct val="90000"/>
              </a:lnSpc>
              <a:spcAft>
                <a:spcPct val="35000"/>
              </a:spcAft>
              <a:defRPr/>
            </a:pPr>
            <a:r>
              <a:rPr lang="en-US" altLang="en-US" sz="2400" dirty="0" smtClean="0">
                <a:latin typeface="Arial" charset="0"/>
                <a:cs typeface="Arial" charset="0"/>
              </a:rPr>
              <a:t>What is a Record?</a:t>
            </a:r>
          </a:p>
          <a:p>
            <a:pPr>
              <a:lnSpc>
                <a:spcPct val="90000"/>
              </a:lnSpc>
              <a:spcAft>
                <a:spcPct val="35000"/>
              </a:spcAft>
              <a:defRPr/>
            </a:pPr>
            <a:r>
              <a:rPr lang="en-US" altLang="en-US" sz="2400" dirty="0" smtClean="0">
                <a:latin typeface="Arial" charset="0"/>
                <a:cs typeface="Arial" charset="0"/>
              </a:rPr>
              <a:t>What is NOT a Record?</a:t>
            </a:r>
          </a:p>
          <a:p>
            <a:pPr>
              <a:lnSpc>
                <a:spcPct val="90000"/>
              </a:lnSpc>
              <a:spcAft>
                <a:spcPct val="35000"/>
              </a:spcAft>
              <a:defRPr/>
            </a:pPr>
            <a:r>
              <a:rPr lang="en-US" altLang="en-US" sz="2400" dirty="0">
                <a:latin typeface="Arial" charset="0"/>
                <a:cs typeface="Arial" charset="0"/>
              </a:rPr>
              <a:t>Records Coordinators</a:t>
            </a:r>
          </a:p>
          <a:p>
            <a:pPr>
              <a:lnSpc>
                <a:spcPct val="90000"/>
              </a:lnSpc>
              <a:spcAft>
                <a:spcPct val="35000"/>
              </a:spcAft>
              <a:defRPr/>
            </a:pPr>
            <a:r>
              <a:rPr lang="en-US" altLang="en-US" sz="2400" dirty="0" smtClean="0">
                <a:latin typeface="Arial" charset="0"/>
                <a:cs typeface="Arial" charset="0"/>
              </a:rPr>
              <a:t>Records Management Resources on “Currents”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2E9FBE99-80B2-4742-AE7F-0975BA0396D7}" type="slidenum">
              <a:rPr lang="en-US" altLang="en-US" sz="1200">
                <a:latin typeface="Calibri" panose="020F0502020204030204" pitchFamily="34" charset="0"/>
              </a:rPr>
              <a:pPr eaLnBrk="1" hangingPunct="1">
                <a:spcBef>
                  <a:spcPct val="0"/>
                </a:spcBef>
                <a:buClrTx/>
                <a:buFontTx/>
                <a:buNone/>
              </a:pPr>
              <a:t>17</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29700" name="Rectangle 1031"/>
          <p:cNvSpPr>
            <a:spLocks noGrp="1" noChangeArrowheads="1"/>
          </p:cNvSpPr>
          <p:nvPr>
            <p:ph type="title"/>
          </p:nvPr>
        </p:nvSpPr>
        <p:spPr>
          <a:xfrm>
            <a:off x="1828800" y="228600"/>
            <a:ext cx="5715000" cy="838200"/>
          </a:xfrm>
        </p:spPr>
        <p:txBody>
          <a:bodyPr/>
          <a:lstStyle/>
          <a:p>
            <a:pPr algn="ctr" eaLnBrk="1" hangingPunct="1"/>
            <a:r>
              <a:rPr lang="en-US" altLang="en-US" smtClean="0">
                <a:latin typeface="Arial" panose="020B0604020202020204" pitchFamily="34" charset="0"/>
                <a:cs typeface="Arial" panose="020B0604020202020204" pitchFamily="34" charset="0"/>
              </a:rPr>
              <a:t>Sample from SFPUC Record Retention Schedule</a:t>
            </a:r>
          </a:p>
        </p:txBody>
      </p:sp>
      <p:sp>
        <p:nvSpPr>
          <p:cNvPr id="29701" name="Rectangle 1035"/>
          <p:cNvSpPr>
            <a:spLocks noGrp="1" noChangeArrowheads="1"/>
          </p:cNvSpPr>
          <p:nvPr>
            <p:ph type="body" idx="1"/>
          </p:nvPr>
        </p:nvSpPr>
        <p:spPr>
          <a:xfrm>
            <a:off x="1828800" y="2514600"/>
            <a:ext cx="5486400" cy="3200400"/>
          </a:xfrm>
        </p:spPr>
        <p:txBody>
          <a:bodyPr/>
          <a:lstStyle/>
          <a:p>
            <a:pPr marL="0" indent="0">
              <a:buFontTx/>
              <a:buNone/>
            </a:pPr>
            <a:endParaRPr lang="en-US" altLang="en-US" i="1" smtClean="0">
              <a:solidFill>
                <a:srgbClr val="FF0000"/>
              </a:solidFill>
            </a:endParaRPr>
          </a:p>
        </p:txBody>
      </p:sp>
      <p:pic>
        <p:nvPicPr>
          <p:cNvPr id="297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24950" cy="4922838"/>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FFCCCC"/>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latin typeface="Arial" panose="020B0604020202020204" pitchFamily="34" charset="0"/>
                <a:cs typeface="Arial" panose="020B0604020202020204" pitchFamily="34" charset="0"/>
              </a:rPr>
              <a:t>Retention Requirements</a:t>
            </a:r>
          </a:p>
        </p:txBody>
      </p:sp>
      <p:sp>
        <p:nvSpPr>
          <p:cNvPr id="30723" name="Content Placeholder 2"/>
          <p:cNvSpPr>
            <a:spLocks noGrp="1"/>
          </p:cNvSpPr>
          <p:nvPr>
            <p:ph idx="1"/>
          </p:nvPr>
        </p:nvSpPr>
        <p:spPr>
          <a:xfrm>
            <a:off x="457200" y="1295400"/>
            <a:ext cx="8229600" cy="5181600"/>
          </a:xfrm>
        </p:spPr>
        <p:txBody>
          <a:bodyPr/>
          <a:lstStyle/>
          <a:p>
            <a:r>
              <a:rPr lang="en-US" altLang="en-US" smtClean="0">
                <a:latin typeface="Arial" panose="020B0604020202020204" pitchFamily="34" charset="0"/>
                <a:cs typeface="Arial" panose="020B0604020202020204" pitchFamily="34" charset="0"/>
              </a:rPr>
              <a:t>Some SFPUC records have </a:t>
            </a:r>
            <a:r>
              <a:rPr lang="en-US" altLang="en-US" b="1" smtClean="0">
                <a:latin typeface="Arial" panose="020B0604020202020204" pitchFamily="34" charset="0"/>
                <a:cs typeface="Arial" panose="020B0604020202020204" pitchFamily="34" charset="0"/>
              </a:rPr>
              <a:t>fixed-term retention </a:t>
            </a:r>
            <a:r>
              <a:rPr lang="en-US" altLang="en-US" smtClean="0">
                <a:latin typeface="Arial" panose="020B0604020202020204" pitchFamily="34" charset="0"/>
                <a:cs typeface="Arial" panose="020B0604020202020204" pitchFamily="34" charset="0"/>
              </a:rPr>
              <a:t>periods</a:t>
            </a:r>
          </a:p>
          <a:p>
            <a:pPr lvl="1"/>
            <a:r>
              <a:rPr lang="en-US" altLang="en-US" smtClean="0">
                <a:latin typeface="Arial" panose="020B0604020202020204" pitchFamily="34" charset="0"/>
                <a:cs typeface="Arial" panose="020B0604020202020204" pitchFamily="34" charset="0"/>
              </a:rPr>
              <a:t>I.E. are retained for </a:t>
            </a:r>
            <a:r>
              <a:rPr lang="en-US" altLang="en-US" b="1" smtClean="0">
                <a:latin typeface="Arial" panose="020B0604020202020204" pitchFamily="34" charset="0"/>
                <a:cs typeface="Arial" panose="020B0604020202020204" pitchFamily="34" charset="0"/>
              </a:rPr>
              <a:t>X number of years </a:t>
            </a:r>
            <a:r>
              <a:rPr lang="en-US" altLang="en-US" smtClean="0">
                <a:latin typeface="Arial" panose="020B0604020202020204" pitchFamily="34" charset="0"/>
                <a:cs typeface="Arial" panose="020B0604020202020204" pitchFamily="34" charset="0"/>
              </a:rPr>
              <a:t>from the year of creation</a:t>
            </a:r>
          </a:p>
          <a:p>
            <a:r>
              <a:rPr lang="en-US" altLang="en-US" smtClean="0">
                <a:latin typeface="Arial" panose="020B0604020202020204" pitchFamily="34" charset="0"/>
                <a:cs typeface="Arial" panose="020B0604020202020204" pitchFamily="34" charset="0"/>
              </a:rPr>
              <a:t>Other SFPUC records have </a:t>
            </a:r>
            <a:r>
              <a:rPr lang="en-US" altLang="en-US" b="1" smtClean="0">
                <a:latin typeface="Arial" panose="020B0604020202020204" pitchFamily="34" charset="0"/>
                <a:cs typeface="Arial" panose="020B0604020202020204" pitchFamily="34" charset="0"/>
              </a:rPr>
              <a:t>event-based retention</a:t>
            </a:r>
            <a:endParaRPr lang="en-US" altLang="en-US" smtClean="0">
              <a:latin typeface="Arial" panose="020B0604020202020204" pitchFamily="34" charset="0"/>
              <a:cs typeface="Arial" panose="020B0604020202020204" pitchFamily="34" charset="0"/>
            </a:endParaRPr>
          </a:p>
          <a:p>
            <a:pPr lvl="1"/>
            <a:r>
              <a:rPr lang="en-US" altLang="en-US" smtClean="0">
                <a:latin typeface="Arial" panose="020B0604020202020204" pitchFamily="34" charset="0"/>
                <a:cs typeface="Arial" panose="020B0604020202020204" pitchFamily="34" charset="0"/>
              </a:rPr>
              <a:t>the annual </a:t>
            </a:r>
            <a:r>
              <a:rPr lang="en-US" altLang="en-US" b="1" smtClean="0">
                <a:latin typeface="Arial" panose="020B0604020202020204" pitchFamily="34" charset="0"/>
                <a:cs typeface="Arial" panose="020B0604020202020204" pitchFamily="34" charset="0"/>
              </a:rPr>
              <a:t>count-down does not begin until a triggering event </a:t>
            </a:r>
            <a:r>
              <a:rPr lang="en-US" altLang="en-US" smtClean="0">
                <a:latin typeface="Arial" panose="020B0604020202020204" pitchFamily="34" charset="0"/>
                <a:cs typeface="Arial" panose="020B0604020202020204" pitchFamily="34" charset="0"/>
              </a:rPr>
              <a:t>(such as end of employment, project or contract)</a:t>
            </a:r>
          </a:p>
          <a:p>
            <a:r>
              <a:rPr lang="en-US" altLang="en-US" smtClean="0">
                <a:latin typeface="Arial" panose="020B0604020202020204" pitchFamily="34" charset="0"/>
                <a:cs typeface="Arial" panose="020B0604020202020204" pitchFamily="34" charset="0"/>
              </a:rPr>
              <a:t>Many SFPUC records have </a:t>
            </a:r>
            <a:r>
              <a:rPr lang="en-US" altLang="en-US" b="1" smtClean="0">
                <a:latin typeface="Arial" panose="020B0604020202020204" pitchFamily="34" charset="0"/>
                <a:cs typeface="Arial" panose="020B0604020202020204" pitchFamily="34" charset="0"/>
              </a:rPr>
              <a:t>Indefinite Retention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752600" y="228600"/>
            <a:ext cx="5943600" cy="808038"/>
          </a:xfrm>
        </p:spPr>
        <p:txBody>
          <a:bodyPr/>
          <a:lstStyle/>
          <a:p>
            <a:r>
              <a:rPr lang="en-US" altLang="en-US" smtClean="0">
                <a:latin typeface="Arial" panose="020B0604020202020204" pitchFamily="34" charset="0"/>
                <a:cs typeface="Arial" panose="020B0604020202020204" pitchFamily="34" charset="0"/>
              </a:rPr>
              <a:t>Records Retention – Fixed-term</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3438"/>
            <a:ext cx="7696200" cy="59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419600" y="2667000"/>
            <a:ext cx="19812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5" name="Oval 4"/>
          <p:cNvSpPr/>
          <p:nvPr/>
        </p:nvSpPr>
        <p:spPr>
          <a:xfrm>
            <a:off x="990600" y="1600200"/>
            <a:ext cx="19812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6" name="Oval 5"/>
          <p:cNvSpPr/>
          <p:nvPr/>
        </p:nvSpPr>
        <p:spPr>
          <a:xfrm>
            <a:off x="2743200" y="2286000"/>
            <a:ext cx="19812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7" name="Oval 6"/>
          <p:cNvSpPr/>
          <p:nvPr/>
        </p:nvSpPr>
        <p:spPr>
          <a:xfrm>
            <a:off x="990600" y="2667000"/>
            <a:ext cx="19812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8" name="Oval 7"/>
          <p:cNvSpPr/>
          <p:nvPr/>
        </p:nvSpPr>
        <p:spPr>
          <a:xfrm>
            <a:off x="6096000" y="1447800"/>
            <a:ext cx="1981200" cy="685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fontAlgn="auto">
              <a:spcAft>
                <a:spcPts val="0"/>
              </a:spcAft>
              <a:buFont typeface="Wingdings 3"/>
              <a:buNone/>
              <a:defRPr/>
            </a:pPr>
            <a:r>
              <a:rPr lang="en-US" dirty="0" smtClean="0"/>
              <a:t>Leslie </a:t>
            </a:r>
            <a:r>
              <a:rPr lang="en-US" dirty="0"/>
              <a:t>R. Fisher, MLIS, </a:t>
            </a:r>
            <a:r>
              <a:rPr lang="en-US" dirty="0" smtClean="0"/>
              <a:t>CLIS</a:t>
            </a:r>
            <a:endParaRPr lang="en-US" dirty="0"/>
          </a:p>
          <a:p>
            <a:pPr marL="0" indent="0" algn="ctr" fontAlgn="auto">
              <a:spcAft>
                <a:spcPts val="0"/>
              </a:spcAft>
              <a:buFont typeface="Wingdings 3"/>
              <a:buNone/>
              <a:defRPr/>
            </a:pPr>
            <a:r>
              <a:rPr lang="en-US" dirty="0"/>
              <a:t>Records Retention </a:t>
            </a:r>
            <a:r>
              <a:rPr lang="en-US" dirty="0" smtClean="0"/>
              <a:t>Manager</a:t>
            </a:r>
          </a:p>
          <a:p>
            <a:pPr marL="0" indent="0" algn="ctr" fontAlgn="auto">
              <a:spcAft>
                <a:spcPts val="0"/>
              </a:spcAft>
              <a:buFont typeface="Wingdings 3"/>
              <a:buNone/>
              <a:defRPr/>
            </a:pPr>
            <a:r>
              <a:rPr lang="en-US" dirty="0"/>
              <a:t>San Francisco Public Utilities Commission</a:t>
            </a:r>
          </a:p>
          <a:p>
            <a:pPr marL="365760" indent="-256032" fontAlgn="auto">
              <a:spcAft>
                <a:spcPts val="0"/>
              </a:spcAft>
              <a:buFont typeface="Wingdings 3"/>
              <a:buChar char=""/>
              <a:defRPr/>
            </a:pPr>
            <a:endParaRPr lang="en-US" dirty="0" smtClean="0"/>
          </a:p>
          <a:p>
            <a:pPr marL="0" indent="0" algn="ctr" fontAlgn="auto">
              <a:spcAft>
                <a:spcPts val="0"/>
              </a:spcAft>
              <a:buFont typeface="Wingdings 3"/>
              <a:buNone/>
              <a:defRPr/>
            </a:pPr>
            <a:r>
              <a:rPr lang="en-US" dirty="0" smtClean="0"/>
              <a:t>Sydney Bailey, Archivist </a:t>
            </a:r>
          </a:p>
          <a:p>
            <a:pPr marL="0" indent="0" algn="ctr" fontAlgn="auto">
              <a:spcAft>
                <a:spcPts val="0"/>
              </a:spcAft>
              <a:buFont typeface="Wingdings 3"/>
              <a:buNone/>
              <a:defRPr/>
            </a:pPr>
            <a:r>
              <a:rPr lang="en-US" dirty="0" smtClean="0"/>
              <a:t>California State Archives</a:t>
            </a:r>
          </a:p>
          <a:p>
            <a:pPr marL="0" indent="0" algn="ctr" fontAlgn="auto">
              <a:spcAft>
                <a:spcPts val="0"/>
              </a:spcAft>
              <a:buFont typeface="Wingdings 3"/>
              <a:buNone/>
              <a:defRPr/>
            </a:pPr>
            <a:endParaRPr lang="en-US" dirty="0" smtClean="0"/>
          </a:p>
        </p:txBody>
      </p:sp>
      <p:sp>
        <p:nvSpPr>
          <p:cNvPr id="2" name="Title 1"/>
          <p:cNvSpPr>
            <a:spLocks noGrp="1"/>
          </p:cNvSpPr>
          <p:nvPr>
            <p:ph type="title"/>
          </p:nvPr>
        </p:nvSpPr>
        <p:spPr/>
        <p:txBody>
          <a:bodyPr/>
          <a:lstStyle/>
          <a:p>
            <a:pPr fontAlgn="auto">
              <a:spcAft>
                <a:spcPts val="0"/>
              </a:spcAft>
              <a:defRPr/>
            </a:pPr>
            <a:r>
              <a:rPr lang="en-US" dirty="0" smtClean="0"/>
              <a:t>Introductions and Overview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25625" y="152400"/>
            <a:ext cx="6175375" cy="731838"/>
          </a:xfrm>
        </p:spPr>
        <p:txBody>
          <a:bodyPr/>
          <a:lstStyle/>
          <a:p>
            <a:r>
              <a:rPr lang="en-US" altLang="en-US" smtClean="0">
                <a:latin typeface="Arial" panose="020B0604020202020204" pitchFamily="34" charset="0"/>
                <a:cs typeface="Arial" panose="020B0604020202020204" pitchFamily="34" charset="0"/>
              </a:rPr>
              <a:t>Records Retention – Event-based</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5175"/>
            <a:ext cx="7848600" cy="605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486400" y="44958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6" name="Oval 5"/>
          <p:cNvSpPr/>
          <p:nvPr/>
        </p:nvSpPr>
        <p:spPr>
          <a:xfrm>
            <a:off x="5486400" y="51181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7" name="Oval 6"/>
          <p:cNvSpPr/>
          <p:nvPr/>
        </p:nvSpPr>
        <p:spPr>
          <a:xfrm>
            <a:off x="1143000" y="5133975"/>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8" name="Oval 7"/>
          <p:cNvSpPr/>
          <p:nvPr/>
        </p:nvSpPr>
        <p:spPr>
          <a:xfrm>
            <a:off x="3276600" y="35814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9" name="Oval 8"/>
          <p:cNvSpPr/>
          <p:nvPr/>
        </p:nvSpPr>
        <p:spPr>
          <a:xfrm>
            <a:off x="1143000" y="44958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0" name="Oval 9"/>
          <p:cNvSpPr/>
          <p:nvPr/>
        </p:nvSpPr>
        <p:spPr>
          <a:xfrm>
            <a:off x="3276600" y="44958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1" name="Oval 10"/>
          <p:cNvSpPr/>
          <p:nvPr/>
        </p:nvSpPr>
        <p:spPr>
          <a:xfrm>
            <a:off x="3276600" y="51181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2" name="Oval 11"/>
          <p:cNvSpPr/>
          <p:nvPr/>
        </p:nvSpPr>
        <p:spPr>
          <a:xfrm>
            <a:off x="5410200" y="35814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3" name="Oval 12"/>
          <p:cNvSpPr/>
          <p:nvPr/>
        </p:nvSpPr>
        <p:spPr>
          <a:xfrm>
            <a:off x="1143000" y="35814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4" name="Oval 13"/>
          <p:cNvSpPr/>
          <p:nvPr/>
        </p:nvSpPr>
        <p:spPr>
          <a:xfrm>
            <a:off x="3276600" y="2752725"/>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5" name="Oval 14"/>
          <p:cNvSpPr/>
          <p:nvPr/>
        </p:nvSpPr>
        <p:spPr>
          <a:xfrm>
            <a:off x="5410200" y="2066925"/>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6" name="Oval 15"/>
          <p:cNvSpPr/>
          <p:nvPr/>
        </p:nvSpPr>
        <p:spPr>
          <a:xfrm>
            <a:off x="5410200" y="27432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7" name="Oval 16"/>
          <p:cNvSpPr/>
          <p:nvPr/>
        </p:nvSpPr>
        <p:spPr>
          <a:xfrm>
            <a:off x="3276600" y="20574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8" name="Oval 17"/>
          <p:cNvSpPr/>
          <p:nvPr/>
        </p:nvSpPr>
        <p:spPr>
          <a:xfrm>
            <a:off x="1143000" y="20574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
        <p:nvSpPr>
          <p:cNvPr id="19" name="Oval 18"/>
          <p:cNvSpPr/>
          <p:nvPr/>
        </p:nvSpPr>
        <p:spPr>
          <a:xfrm>
            <a:off x="1143000" y="2752725"/>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00200" y="228600"/>
            <a:ext cx="6781800" cy="838200"/>
          </a:xfrm>
        </p:spPr>
        <p:txBody>
          <a:bodyPr/>
          <a:lstStyle/>
          <a:p>
            <a:pPr algn="ctr"/>
            <a:r>
              <a:rPr lang="en-US" altLang="en-US" smtClean="0">
                <a:latin typeface="Arial" panose="020B0604020202020204" pitchFamily="34" charset="0"/>
                <a:cs typeface="Arial" panose="020B0604020202020204" pitchFamily="34" charset="0"/>
              </a:rPr>
              <a:t>Records Management and the Employee</a:t>
            </a:r>
          </a:p>
        </p:txBody>
      </p:sp>
      <p:sp>
        <p:nvSpPr>
          <p:cNvPr id="33795" name="Content Placeholder 2"/>
          <p:cNvSpPr>
            <a:spLocks noGrp="1"/>
          </p:cNvSpPr>
          <p:nvPr>
            <p:ph idx="1"/>
          </p:nvPr>
        </p:nvSpPr>
        <p:spPr/>
        <p:txBody>
          <a:bodyPr/>
          <a:lstStyle/>
          <a:p>
            <a:r>
              <a:rPr lang="en-US" altLang="en-US" b="1" smtClean="0">
                <a:latin typeface="Arial" panose="020B0604020202020204" pitchFamily="34" charset="0"/>
                <a:cs typeface="Arial" panose="020B0604020202020204" pitchFamily="34" charset="0"/>
              </a:rPr>
              <a:t>Compliance</a:t>
            </a:r>
            <a:r>
              <a:rPr lang="en-US" altLang="en-US" smtClean="0">
                <a:latin typeface="Arial" panose="020B0604020202020204" pitchFamily="34" charset="0"/>
                <a:cs typeface="Arial" panose="020B0604020202020204" pitchFamily="34" charset="0"/>
              </a:rPr>
              <a:t> with the Record Retention Policy is </a:t>
            </a:r>
            <a:r>
              <a:rPr lang="en-US" altLang="en-US" b="1" smtClean="0">
                <a:latin typeface="Arial" panose="020B0604020202020204" pitchFamily="34" charset="0"/>
                <a:cs typeface="Arial" panose="020B0604020202020204" pitchFamily="34" charset="0"/>
              </a:rPr>
              <a:t>subject to review and audit </a:t>
            </a:r>
            <a:r>
              <a:rPr lang="en-US" altLang="en-US" smtClean="0">
                <a:latin typeface="Arial" panose="020B0604020202020204" pitchFamily="34" charset="0"/>
                <a:cs typeface="Arial" panose="020B0604020202020204" pitchFamily="34" charset="0"/>
              </a:rPr>
              <a:t>by the SFPUC Records Management Organization.  </a:t>
            </a:r>
          </a:p>
          <a:p>
            <a:r>
              <a:rPr lang="en-US" altLang="en-US" b="1" smtClean="0">
                <a:latin typeface="Arial" panose="020B0604020202020204" pitchFamily="34" charset="0"/>
                <a:cs typeface="Arial" panose="020B0604020202020204" pitchFamily="34" charset="0"/>
              </a:rPr>
              <a:t>Willful or negligent destruction of documents</a:t>
            </a:r>
            <a:r>
              <a:rPr lang="en-US" altLang="en-US" smtClean="0">
                <a:latin typeface="Arial" panose="020B0604020202020204" pitchFamily="34" charset="0"/>
                <a:cs typeface="Arial" panose="020B0604020202020204" pitchFamily="34" charset="0"/>
              </a:rPr>
              <a:t>, in violation of the requirements in the Schedule or of active Legal Hold requirements, </a:t>
            </a:r>
            <a:r>
              <a:rPr lang="en-US" altLang="en-US" b="1" smtClean="0">
                <a:latin typeface="Arial" panose="020B0604020202020204" pitchFamily="34" charset="0"/>
                <a:cs typeface="Arial" panose="020B0604020202020204" pitchFamily="34" charset="0"/>
              </a:rPr>
              <a:t>may result in disciplinary action</a:t>
            </a:r>
            <a:r>
              <a:rPr lang="en-US" altLang="en-US" smtClean="0">
                <a:latin typeface="Arial" panose="020B0604020202020204" pitchFamily="34" charset="0"/>
                <a:cs typeface="Arial" panose="020B0604020202020204" pitchFamily="34" charset="0"/>
              </a:rPr>
              <a:t>, up to and including termination of employment and possible criminal prosecution.   </a:t>
            </a:r>
          </a:p>
          <a:p>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97119332-8399-4B3D-8955-01596EC84B96}" type="slidenum">
              <a:rPr lang="en-US" altLang="en-US" sz="1200">
                <a:latin typeface="Calibri" panose="020F0502020204030204" pitchFamily="34" charset="0"/>
              </a:rPr>
              <a:pPr eaLnBrk="1" hangingPunct="1">
                <a:spcBef>
                  <a:spcPct val="0"/>
                </a:spcBef>
                <a:buClrTx/>
                <a:buFontTx/>
                <a:buNone/>
              </a:pPr>
              <a:t>22</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34820" name="Rectangle 1031"/>
          <p:cNvSpPr>
            <a:spLocks noGrp="1" noChangeArrowheads="1"/>
          </p:cNvSpPr>
          <p:nvPr>
            <p:ph type="title"/>
          </p:nvPr>
        </p:nvSpPr>
        <p:spPr>
          <a:xfrm>
            <a:off x="1828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Legal Holds</a:t>
            </a:r>
          </a:p>
        </p:txBody>
      </p:sp>
      <p:sp>
        <p:nvSpPr>
          <p:cNvPr id="34821" name="Rectangle 1035"/>
          <p:cNvSpPr>
            <a:spLocks noGrp="1" noChangeArrowheads="1"/>
          </p:cNvSpPr>
          <p:nvPr>
            <p:ph type="body" idx="1"/>
          </p:nvPr>
        </p:nvSpPr>
        <p:spPr>
          <a:xfrm>
            <a:off x="838200" y="1447800"/>
            <a:ext cx="7467600" cy="5029200"/>
          </a:xfrm>
        </p:spPr>
        <p:txBody>
          <a:bodyPr/>
          <a:lstStyle/>
          <a:p>
            <a:pPr>
              <a:lnSpc>
                <a:spcPct val="80000"/>
              </a:lnSpc>
            </a:pPr>
            <a:endParaRPr lang="en-US" altLang="en-US" sz="2400" smtClean="0">
              <a:latin typeface="Arial" panose="020B0604020202020204" pitchFamily="34" charset="0"/>
              <a:cs typeface="Arial" panose="020B0604020202020204" pitchFamily="34" charset="0"/>
            </a:endParaRPr>
          </a:p>
          <a:p>
            <a:pPr>
              <a:lnSpc>
                <a:spcPct val="80000"/>
              </a:lnSpc>
            </a:pPr>
            <a:r>
              <a:rPr lang="en-US" altLang="en-US" sz="2400" smtClean="0">
                <a:latin typeface="Arial" panose="020B0604020202020204" pitchFamily="34" charset="0"/>
                <a:cs typeface="Arial" panose="020B0604020202020204" pitchFamily="34" charset="0"/>
              </a:rPr>
              <a:t>“Legal Hold” – a response to active or anticipated, litigation, investigation or audit</a:t>
            </a:r>
          </a:p>
          <a:p>
            <a:pPr lvl="1">
              <a:lnSpc>
                <a:spcPct val="80000"/>
              </a:lnSpc>
            </a:pPr>
            <a:r>
              <a:rPr lang="en-US" altLang="en-US" smtClean="0">
                <a:latin typeface="Arial" panose="020B0604020202020204" pitchFamily="34" charset="0"/>
                <a:cs typeface="Arial" panose="020B0604020202020204" pitchFamily="34" charset="0"/>
              </a:rPr>
              <a:t>Records subject to a Legal Hold must be </a:t>
            </a:r>
            <a:r>
              <a:rPr lang="en-US" altLang="en-US" u="sng" smtClean="0">
                <a:latin typeface="Arial" panose="020B0604020202020204" pitchFamily="34" charset="0"/>
                <a:cs typeface="Arial" panose="020B0604020202020204" pitchFamily="34" charset="0"/>
              </a:rPr>
              <a:t>preserved</a:t>
            </a:r>
          </a:p>
          <a:p>
            <a:pPr lvl="1">
              <a:lnSpc>
                <a:spcPct val="80000"/>
              </a:lnSpc>
            </a:pPr>
            <a:r>
              <a:rPr lang="en-US" altLang="en-US" smtClean="0">
                <a:latin typeface="Arial" panose="020B0604020202020204" pitchFamily="34" charset="0"/>
                <a:cs typeface="Arial" panose="020B0604020202020204" pitchFamily="34" charset="0"/>
              </a:rPr>
              <a:t>Record destruction must be </a:t>
            </a:r>
            <a:r>
              <a:rPr lang="en-US" altLang="en-US" u="sng" smtClean="0">
                <a:latin typeface="Arial" panose="020B0604020202020204" pitchFamily="34" charset="0"/>
                <a:cs typeface="Arial" panose="020B0604020202020204" pitchFamily="34" charset="0"/>
              </a:rPr>
              <a:t>suspended</a:t>
            </a:r>
          </a:p>
          <a:p>
            <a:pPr>
              <a:lnSpc>
                <a:spcPct val="80000"/>
              </a:lnSpc>
              <a:spcBef>
                <a:spcPct val="55000"/>
              </a:spcBef>
            </a:pPr>
            <a:r>
              <a:rPr lang="en-US" altLang="en-US" sz="2400" smtClean="0">
                <a:latin typeface="Arial" panose="020B0604020202020204" pitchFamily="34" charset="0"/>
                <a:cs typeface="Arial" panose="020B0604020202020204" pitchFamily="34" charset="0"/>
              </a:rPr>
              <a:t>Employees are accountable for compliance with LH</a:t>
            </a:r>
          </a:p>
          <a:p>
            <a:pPr lvl="1">
              <a:lnSpc>
                <a:spcPct val="80000"/>
              </a:lnSpc>
            </a:pPr>
            <a:r>
              <a:rPr lang="en-US" altLang="en-US" smtClean="0">
                <a:latin typeface="Arial" panose="020B0604020202020204" pitchFamily="34" charset="0"/>
                <a:cs typeface="Arial" panose="020B0604020202020204" pitchFamily="34" charset="0"/>
              </a:rPr>
              <a:t>Generally applicable to specific individuals</a:t>
            </a:r>
          </a:p>
          <a:p>
            <a:pPr lvl="1">
              <a:lnSpc>
                <a:spcPct val="80000"/>
              </a:lnSpc>
            </a:pPr>
            <a:r>
              <a:rPr lang="en-US" altLang="en-US" smtClean="0">
                <a:latin typeface="Arial" panose="020B0604020202020204" pitchFamily="34" charset="0"/>
                <a:cs typeface="Arial" panose="020B0604020202020204" pitchFamily="34" charset="0"/>
              </a:rPr>
              <a:t>Notifications received from City Attorney</a:t>
            </a:r>
          </a:p>
          <a:p>
            <a:pPr lvl="1">
              <a:lnSpc>
                <a:spcPct val="80000"/>
              </a:lnSpc>
            </a:pPr>
            <a:r>
              <a:rPr lang="en-US" altLang="en-US" smtClean="0">
                <a:latin typeface="Arial" panose="020B0604020202020204" pitchFamily="34" charset="0"/>
                <a:cs typeface="Arial" panose="020B0604020202020204" pitchFamily="34" charset="0"/>
              </a:rPr>
              <a:t>Applies to work-related information in any location </a:t>
            </a:r>
          </a:p>
          <a:p>
            <a:pPr marL="857250" lvl="2" indent="0">
              <a:lnSpc>
                <a:spcPct val="80000"/>
              </a:lnSpc>
              <a:buFont typeface="Wingdings" panose="05000000000000000000" pitchFamily="2" charset="2"/>
              <a:buNone/>
            </a:pPr>
            <a:r>
              <a:rPr lang="en-US" altLang="en-US" sz="1600" smtClean="0">
                <a:solidFill>
                  <a:srgbClr val="000000"/>
                </a:solidFill>
                <a:latin typeface="Arial" panose="020B0604020202020204" pitchFamily="34" charset="0"/>
                <a:cs typeface="Arial" panose="020B0604020202020204" pitchFamily="34" charset="0"/>
              </a:rPr>
              <a:t>(your office, computer systems, offsite storage, your home, etc.)</a:t>
            </a:r>
            <a:endParaRPr lang="en-US" altLang="en-US" sz="1800" smtClean="0">
              <a:solidFill>
                <a:srgbClr val="000000"/>
              </a:solidFill>
              <a:latin typeface="Arial" panose="020B0604020202020204" pitchFamily="34" charset="0"/>
              <a:cs typeface="Arial" panose="020B0604020202020204" pitchFamily="34" charset="0"/>
            </a:endParaRPr>
          </a:p>
          <a:p>
            <a:pPr>
              <a:lnSpc>
                <a:spcPct val="80000"/>
              </a:lnSpc>
              <a:spcBef>
                <a:spcPct val="55000"/>
              </a:spcBef>
            </a:pPr>
            <a:r>
              <a:rPr lang="en-US" altLang="en-US" sz="2400" smtClean="0">
                <a:latin typeface="Arial" panose="020B0604020202020204" pitchFamily="34" charset="0"/>
                <a:cs typeface="Arial" panose="020B0604020202020204" pitchFamily="34" charset="0"/>
              </a:rPr>
              <a:t>Failure to comply can result in </a:t>
            </a:r>
            <a:r>
              <a:rPr lang="en-US" altLang="en-US" sz="2400" u="sng" smtClean="0">
                <a:latin typeface="Arial" panose="020B0604020202020204" pitchFamily="34" charset="0"/>
                <a:cs typeface="Arial" panose="020B0604020202020204" pitchFamily="34" charset="0"/>
              </a:rPr>
              <a:t>penalties</a:t>
            </a:r>
            <a:r>
              <a:rPr lang="en-US" altLang="en-US" sz="2400" smtClean="0">
                <a:latin typeface="Arial" panose="020B0604020202020204" pitchFamily="34" charset="0"/>
                <a:cs typeface="Arial" panose="020B0604020202020204" pitchFamily="34" charset="0"/>
              </a:rPr>
              <a:t> to agency </a:t>
            </a:r>
            <a:r>
              <a:rPr lang="en-US" altLang="en-US" sz="2400" u="sng" smtClean="0">
                <a:latin typeface="Arial" panose="020B0604020202020204" pitchFamily="34" charset="0"/>
                <a:cs typeface="Arial" panose="020B0604020202020204" pitchFamily="34" charset="0"/>
              </a:rPr>
              <a:t>and employees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7C47C7BA-B50D-4A02-840B-E710E26D5288}" type="slidenum">
              <a:rPr lang="en-US" altLang="en-US" sz="1200">
                <a:latin typeface="Calibri" panose="020F0502020204030204" pitchFamily="34" charset="0"/>
              </a:rPr>
              <a:pPr eaLnBrk="1" hangingPunct="1">
                <a:spcBef>
                  <a:spcPct val="0"/>
                </a:spcBef>
                <a:buClrTx/>
                <a:buFontTx/>
                <a:buNone/>
              </a:pPr>
              <a:t>23</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35844" name="Rectangle 1031"/>
          <p:cNvSpPr>
            <a:spLocks noGrp="1" noChangeArrowheads="1"/>
          </p:cNvSpPr>
          <p:nvPr>
            <p:ph type="title"/>
          </p:nvPr>
        </p:nvSpPr>
        <p:spPr>
          <a:xfrm>
            <a:off x="22860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Organizational RM Events</a:t>
            </a:r>
          </a:p>
        </p:txBody>
      </p:sp>
      <p:sp>
        <p:nvSpPr>
          <p:cNvPr id="35845" name="Rectangle 1035"/>
          <p:cNvSpPr>
            <a:spLocks noGrp="1" noChangeArrowheads="1"/>
          </p:cNvSpPr>
          <p:nvPr>
            <p:ph type="body" idx="1"/>
          </p:nvPr>
        </p:nvSpPr>
        <p:spPr>
          <a:xfrm>
            <a:off x="1143000" y="1676400"/>
            <a:ext cx="6781800" cy="4724400"/>
          </a:xfrm>
        </p:spPr>
        <p:txBody>
          <a:bodyPr/>
          <a:lstStyle/>
          <a:p>
            <a:pPr marL="273050" indent="-273050">
              <a:lnSpc>
                <a:spcPct val="90000"/>
              </a:lnSpc>
            </a:pPr>
            <a:r>
              <a:rPr lang="en-US" altLang="en-US" sz="2400" smtClean="0">
                <a:latin typeface="Arial" panose="020B0604020202020204" pitchFamily="34" charset="0"/>
                <a:cs typeface="Arial" panose="020B0604020202020204" pitchFamily="34" charset="0"/>
              </a:rPr>
              <a:t>Training </a:t>
            </a:r>
            <a:r>
              <a:rPr lang="en-US" altLang="en-US" sz="2000" smtClean="0">
                <a:latin typeface="Arial" panose="020B0604020202020204" pitchFamily="34" charset="0"/>
                <a:cs typeface="Arial" panose="020B0604020202020204" pitchFamily="34" charset="0"/>
              </a:rPr>
              <a:t>(</a:t>
            </a:r>
            <a:r>
              <a:rPr lang="en-US" altLang="en-US" sz="2000" i="1" smtClean="0">
                <a:latin typeface="Arial" panose="020B0604020202020204" pitchFamily="34" charset="0"/>
                <a:cs typeface="Arial" panose="020B0604020202020204" pitchFamily="34" charset="0"/>
              </a:rPr>
              <a:t>under development)</a:t>
            </a:r>
          </a:p>
          <a:p>
            <a:pPr lvl="1" indent="-273050">
              <a:lnSpc>
                <a:spcPct val="90000"/>
              </a:lnSpc>
            </a:pPr>
            <a:r>
              <a:rPr lang="en-US" altLang="en-US" smtClean="0">
                <a:latin typeface="Arial" panose="020B0604020202020204" pitchFamily="34" charset="0"/>
                <a:cs typeface="Arial" panose="020B0604020202020204" pitchFamily="34" charset="0"/>
              </a:rPr>
              <a:t>Annual, mandatory online training</a:t>
            </a:r>
          </a:p>
          <a:p>
            <a:pPr lvl="2">
              <a:lnSpc>
                <a:spcPct val="90000"/>
              </a:lnSpc>
            </a:pPr>
            <a:r>
              <a:rPr lang="en-US" altLang="en-US" sz="2000" smtClean="0">
                <a:latin typeface="Arial" panose="020B0604020202020204" pitchFamily="34" charset="0"/>
                <a:cs typeface="Arial" panose="020B0604020202020204" pitchFamily="34" charset="0"/>
              </a:rPr>
              <a:t>15-20 minutes to complete</a:t>
            </a:r>
          </a:p>
          <a:p>
            <a:pPr lvl="2">
              <a:lnSpc>
                <a:spcPct val="90000"/>
              </a:lnSpc>
            </a:pPr>
            <a:r>
              <a:rPr lang="en-US" altLang="en-US" sz="2000" smtClean="0">
                <a:latin typeface="Arial" panose="020B0604020202020204" pitchFamily="34" charset="0"/>
                <a:cs typeface="Arial" panose="020B0604020202020204" pitchFamily="34" charset="0"/>
              </a:rPr>
              <a:t>Will be assigned to you in the Learning Management System</a:t>
            </a:r>
          </a:p>
          <a:p>
            <a:pPr lvl="2">
              <a:lnSpc>
                <a:spcPct val="90000"/>
              </a:lnSpc>
            </a:pPr>
            <a:r>
              <a:rPr lang="en-US" altLang="en-US" sz="2000" smtClean="0">
                <a:latin typeface="Arial" panose="020B0604020202020204" pitchFamily="34" charset="0"/>
                <a:cs typeface="Arial" panose="020B0604020202020204" pitchFamily="34" charset="0"/>
              </a:rPr>
              <a:t>Will be certified</a:t>
            </a:r>
          </a:p>
          <a:p>
            <a:pPr lvl="1" indent="-273050">
              <a:lnSpc>
                <a:spcPct val="90000"/>
              </a:lnSpc>
            </a:pPr>
            <a:endParaRPr lang="en-US" altLang="en-US" smtClean="0">
              <a:latin typeface="Arial" panose="020B0604020202020204" pitchFamily="34" charset="0"/>
              <a:cs typeface="Arial" panose="020B0604020202020204" pitchFamily="34" charset="0"/>
            </a:endParaRPr>
          </a:p>
          <a:p>
            <a:pPr marL="273050" indent="-273050">
              <a:lnSpc>
                <a:spcPct val="90000"/>
              </a:lnSpc>
            </a:pPr>
            <a:r>
              <a:rPr lang="en-US" altLang="en-US" sz="2400" smtClean="0">
                <a:latin typeface="Arial" panose="020B0604020202020204" pitchFamily="34" charset="0"/>
                <a:cs typeface="Arial" panose="020B0604020202020204" pitchFamily="34" charset="0"/>
              </a:rPr>
              <a:t>Records Cleanout Day</a:t>
            </a:r>
          </a:p>
          <a:p>
            <a:pPr lvl="1" indent="-273050">
              <a:lnSpc>
                <a:spcPct val="90000"/>
              </a:lnSpc>
            </a:pPr>
            <a:r>
              <a:rPr lang="en-US" altLang="en-US" smtClean="0">
                <a:latin typeface="Arial" panose="020B0604020202020204" pitchFamily="34" charset="0"/>
                <a:cs typeface="Arial" panose="020B0604020202020204" pitchFamily="34" charset="0"/>
              </a:rPr>
              <a:t>Sanctioned by Executive Mgt</a:t>
            </a:r>
          </a:p>
          <a:p>
            <a:pPr lvl="1" indent="-273050">
              <a:lnSpc>
                <a:spcPct val="90000"/>
              </a:lnSpc>
            </a:pPr>
            <a:r>
              <a:rPr lang="en-US" altLang="en-US" smtClean="0">
                <a:latin typeface="Arial" panose="020B0604020202020204" pitchFamily="34" charset="0"/>
                <a:cs typeface="Arial" panose="020B0604020202020204" pitchFamily="34" charset="0"/>
              </a:rPr>
              <a:t>Opportunity to review onsite records for purge or submission to offsite storage </a:t>
            </a:r>
          </a:p>
          <a:p>
            <a:pPr lvl="1" indent="-273050">
              <a:lnSpc>
                <a:spcPct val="90000"/>
              </a:lnSpc>
            </a:pPr>
            <a:r>
              <a:rPr lang="en-US" altLang="en-US" smtClean="0">
                <a:latin typeface="Arial" panose="020B0604020202020204" pitchFamily="34" charset="0"/>
                <a:cs typeface="Arial" panose="020B0604020202020204" pitchFamily="34" charset="0"/>
              </a:rPr>
              <a:t>Annual event</a:t>
            </a:r>
          </a:p>
          <a:p>
            <a:pPr lvl="1" indent="-273050">
              <a:lnSpc>
                <a:spcPct val="90000"/>
              </a:lnSpc>
            </a:pPr>
            <a:r>
              <a:rPr lang="en-US" altLang="en-US" smtClean="0">
                <a:latin typeface="Arial" panose="020B0604020202020204" pitchFamily="34" charset="0"/>
                <a:cs typeface="Arial" panose="020B0604020202020204" pitchFamily="34" charset="0"/>
              </a:rPr>
              <a:t>Departmental certification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676400" y="152400"/>
            <a:ext cx="6477000" cy="884238"/>
          </a:xfrm>
        </p:spPr>
        <p:txBody>
          <a:bodyPr/>
          <a:lstStyle/>
          <a:p>
            <a:r>
              <a:rPr lang="en-US" altLang="en-US" u="sng" smtClean="0">
                <a:latin typeface="Arial" panose="020B0604020202020204" pitchFamily="34" charset="0"/>
                <a:cs typeface="Arial" panose="020B0604020202020204" pitchFamily="34" charset="0"/>
              </a:rPr>
              <a:t>Business Unit Records Coordinator</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06463"/>
            <a:ext cx="7696200" cy="592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219200" y="1371600"/>
            <a:ext cx="1981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FontTx/>
              <a:buChar char="•"/>
              <a:defRPr/>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u="sng" smtClean="0">
                <a:latin typeface="Arial" panose="020B0604020202020204" pitchFamily="34" charset="0"/>
                <a:cs typeface="Arial" panose="020B0604020202020204" pitchFamily="34" charset="0"/>
              </a:rPr>
              <a:t>The Role of the Records Coordinator</a:t>
            </a:r>
          </a:p>
        </p:txBody>
      </p:sp>
      <p:sp>
        <p:nvSpPr>
          <p:cNvPr id="3" name="Content Placeholder 2"/>
          <p:cNvSpPr>
            <a:spLocks noGrp="1"/>
          </p:cNvSpPr>
          <p:nvPr>
            <p:ph idx="1"/>
          </p:nvPr>
        </p:nvSpPr>
        <p:spPr>
          <a:xfrm>
            <a:off x="692150" y="1373188"/>
            <a:ext cx="7772400" cy="5332412"/>
          </a:xfrm>
        </p:spPr>
        <p:txBody>
          <a:bodyPr>
            <a:normAutofit fontScale="77500" lnSpcReduction="20000"/>
          </a:bodyPr>
          <a:lstStyle/>
          <a:p>
            <a:pPr>
              <a:defRPr/>
            </a:pPr>
            <a:r>
              <a:rPr lang="en-US" sz="2900" dirty="0" smtClean="0">
                <a:solidFill>
                  <a:srgbClr val="FF0000"/>
                </a:solidFill>
                <a:latin typeface="Arial" panose="020B0604020202020204" pitchFamily="34" charset="0"/>
                <a:cs typeface="Arial" panose="020B0604020202020204" pitchFamily="34" charset="0"/>
              </a:rPr>
              <a:t>Primary </a:t>
            </a:r>
            <a:r>
              <a:rPr lang="en-US" sz="2900" dirty="0">
                <a:solidFill>
                  <a:srgbClr val="FF0000"/>
                </a:solidFill>
                <a:latin typeface="Arial" panose="020B0604020202020204" pitchFamily="34" charset="0"/>
                <a:cs typeface="Arial" panose="020B0604020202020204" pitchFamily="34" charset="0"/>
              </a:rPr>
              <a:t>liaison </a:t>
            </a:r>
            <a:r>
              <a:rPr lang="en-US" sz="2900" dirty="0">
                <a:latin typeface="Arial" panose="020B0604020202020204" pitchFamily="34" charset="0"/>
                <a:cs typeface="Arial" panose="020B0604020202020204" pitchFamily="34" charset="0"/>
              </a:rPr>
              <a:t>between the functional area and the Records Program </a:t>
            </a:r>
            <a:r>
              <a:rPr lang="en-US" sz="2900" dirty="0" smtClean="0">
                <a:latin typeface="Arial" panose="020B0604020202020204" pitchFamily="34" charset="0"/>
                <a:cs typeface="Arial" panose="020B0604020202020204" pitchFamily="34" charset="0"/>
              </a:rPr>
              <a:t>Manager</a:t>
            </a:r>
          </a:p>
          <a:p>
            <a:pPr marL="0" indent="0">
              <a:buFontTx/>
              <a:buNone/>
              <a:defRPr/>
            </a:pPr>
            <a:endParaRPr lang="en-US" sz="1100" dirty="0">
              <a:latin typeface="Arial" panose="020B0604020202020204" pitchFamily="34" charset="0"/>
              <a:cs typeface="Arial" panose="020B0604020202020204" pitchFamily="34" charset="0"/>
            </a:endParaRPr>
          </a:p>
          <a:p>
            <a:pPr>
              <a:defRPr/>
            </a:pPr>
            <a:r>
              <a:rPr lang="en-US" sz="2900" dirty="0" smtClean="0">
                <a:latin typeface="Arial" panose="020B0604020202020204" pitchFamily="34" charset="0"/>
                <a:cs typeface="Arial" panose="020B0604020202020204" pitchFamily="34" charset="0"/>
              </a:rPr>
              <a:t>Assigned within </a:t>
            </a:r>
            <a:r>
              <a:rPr lang="en-US" sz="2900" dirty="0" smtClean="0">
                <a:solidFill>
                  <a:srgbClr val="FF0000"/>
                </a:solidFill>
                <a:latin typeface="Arial" panose="020B0604020202020204" pitchFamily="34" charset="0"/>
                <a:cs typeface="Arial" panose="020B0604020202020204" pitchFamily="34" charset="0"/>
              </a:rPr>
              <a:t>each functional area</a:t>
            </a:r>
            <a:endParaRPr lang="en-US" sz="2900" dirty="0" smtClean="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sz="2900" dirty="0" smtClean="0">
                <a:latin typeface="Arial" panose="020B0604020202020204" pitchFamily="34" charset="0"/>
                <a:cs typeface="Arial" panose="020B0604020202020204" pitchFamily="34" charset="0"/>
              </a:rPr>
              <a:t>The lead </a:t>
            </a:r>
            <a:r>
              <a:rPr lang="en-US" sz="2900" dirty="0">
                <a:latin typeface="Arial" panose="020B0604020202020204" pitchFamily="34" charset="0"/>
                <a:cs typeface="Arial" panose="020B0604020202020204" pitchFamily="34" charset="0"/>
              </a:rPr>
              <a:t>within their team for </a:t>
            </a:r>
            <a:r>
              <a:rPr lang="en-US" sz="2900" dirty="0" smtClean="0">
                <a:solidFill>
                  <a:srgbClr val="FF0000"/>
                </a:solidFill>
                <a:latin typeface="Arial" panose="020B0604020202020204" pitchFamily="34" charset="0"/>
                <a:cs typeface="Arial" panose="020B0604020202020204" pitchFamily="34" charset="0"/>
              </a:rPr>
              <a:t>promoting Records </a:t>
            </a:r>
            <a:r>
              <a:rPr lang="en-US" sz="2900" dirty="0">
                <a:solidFill>
                  <a:srgbClr val="FF0000"/>
                </a:solidFill>
                <a:latin typeface="Arial" panose="020B0604020202020204" pitchFamily="34" charset="0"/>
                <a:cs typeface="Arial" panose="020B0604020202020204" pitchFamily="34" charset="0"/>
              </a:rPr>
              <a:t>Management (RM) </a:t>
            </a:r>
            <a:r>
              <a:rPr lang="en-US" sz="2900" dirty="0" smtClean="0">
                <a:solidFill>
                  <a:srgbClr val="FF0000"/>
                </a:solidFill>
                <a:latin typeface="Arial" panose="020B0604020202020204" pitchFamily="34" charset="0"/>
                <a:cs typeface="Arial" panose="020B0604020202020204" pitchFamily="34" charset="0"/>
              </a:rPr>
              <a:t>compliance</a:t>
            </a:r>
            <a:endParaRPr lang="en-US" sz="2900" dirty="0" smtClean="0">
              <a:latin typeface="Arial" panose="020B0604020202020204" pitchFamily="34" charset="0"/>
              <a:cs typeface="Arial" panose="020B0604020202020204" pitchFamily="34" charset="0"/>
            </a:endParaRPr>
          </a:p>
          <a:p>
            <a:pPr>
              <a:defRPr/>
            </a:pPr>
            <a:endParaRPr lang="en-US" sz="1700" dirty="0">
              <a:latin typeface="Arial" panose="020B0604020202020204" pitchFamily="34" charset="0"/>
              <a:cs typeface="Arial" panose="020B0604020202020204" pitchFamily="34" charset="0"/>
            </a:endParaRPr>
          </a:p>
          <a:p>
            <a:pPr>
              <a:defRPr/>
            </a:pPr>
            <a:r>
              <a:rPr lang="en-US" sz="2900" dirty="0" smtClean="0">
                <a:latin typeface="Arial" panose="020B0604020202020204" pitchFamily="34" charset="0"/>
                <a:cs typeface="Arial" panose="020B0604020202020204" pitchFamily="34" charset="0"/>
              </a:rPr>
              <a:t>Will </a:t>
            </a:r>
            <a:r>
              <a:rPr lang="en-US" sz="2900" dirty="0" smtClean="0">
                <a:solidFill>
                  <a:srgbClr val="FF0000"/>
                </a:solidFill>
                <a:latin typeface="Arial" panose="020B0604020202020204" pitchFamily="34" charset="0"/>
                <a:cs typeface="Arial" panose="020B0604020202020204" pitchFamily="34" charset="0"/>
              </a:rPr>
              <a:t>facilitate </a:t>
            </a:r>
            <a:r>
              <a:rPr lang="en-US" sz="2900" dirty="0" smtClean="0">
                <a:latin typeface="Arial" panose="020B0604020202020204" pitchFamily="34" charset="0"/>
                <a:cs typeface="Arial" panose="020B0604020202020204" pitchFamily="34" charset="0"/>
              </a:rPr>
              <a:t>Records Clean-out Days, Record Disposition review, Retention Schedule update, etc.</a:t>
            </a:r>
          </a:p>
          <a:p>
            <a:pPr>
              <a:defRPr/>
            </a:pPr>
            <a:endParaRPr lang="en-US" sz="1600" dirty="0">
              <a:latin typeface="Arial" panose="020B0604020202020204" pitchFamily="34" charset="0"/>
              <a:cs typeface="Arial" panose="020B0604020202020204" pitchFamily="34" charset="0"/>
            </a:endParaRPr>
          </a:p>
          <a:p>
            <a:pPr>
              <a:defRPr/>
            </a:pPr>
            <a:r>
              <a:rPr lang="en-US" sz="2900" dirty="0" smtClean="0">
                <a:latin typeface="Arial" panose="020B0604020202020204" pitchFamily="34" charset="0"/>
                <a:cs typeface="Arial" panose="020B0604020202020204" pitchFamily="34" charset="0"/>
              </a:rPr>
              <a:t>Records </a:t>
            </a:r>
            <a:r>
              <a:rPr lang="en-US" sz="2900" dirty="0">
                <a:latin typeface="Arial" panose="020B0604020202020204" pitchFamily="34" charset="0"/>
                <a:cs typeface="Arial" panose="020B0604020202020204" pitchFamily="34" charset="0"/>
              </a:rPr>
              <a:t>Coordinators are to </a:t>
            </a:r>
            <a:r>
              <a:rPr lang="en-US" sz="2900" dirty="0">
                <a:solidFill>
                  <a:srgbClr val="FF0000"/>
                </a:solidFill>
                <a:latin typeface="Arial" panose="020B0604020202020204" pitchFamily="34" charset="0"/>
                <a:cs typeface="Arial" panose="020B0604020202020204" pitchFamily="34" charset="0"/>
              </a:rPr>
              <a:t>maintain an understanding of the RM policies and procedures</a:t>
            </a:r>
            <a:r>
              <a:rPr lang="en-US" sz="2900" dirty="0">
                <a:latin typeface="Arial" panose="020B0604020202020204" pitchFamily="34" charset="0"/>
                <a:cs typeface="Arial" panose="020B0604020202020204" pitchFamily="34" charset="0"/>
              </a:rPr>
              <a:t>.   </a:t>
            </a:r>
          </a:p>
          <a:p>
            <a:pPr>
              <a:defRPr/>
            </a:pPr>
            <a:endParaRPr lang="en-US" sz="1600" dirty="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a:defRPr/>
            </a:pPr>
            <a:r>
              <a:rPr lang="en-US" sz="2900" dirty="0" smtClean="0">
                <a:latin typeface="Arial" panose="020B0604020202020204" pitchFamily="34" charset="0"/>
                <a:cs typeface="Arial" panose="020B0604020202020204" pitchFamily="34" charset="0"/>
              </a:rPr>
              <a:t>When </a:t>
            </a:r>
            <a:r>
              <a:rPr lang="en-US" sz="2900" dirty="0">
                <a:latin typeface="Arial" panose="020B0604020202020204" pitchFamily="34" charset="0"/>
                <a:cs typeface="Arial" panose="020B0604020202020204" pitchFamily="34" charset="0"/>
              </a:rPr>
              <a:t>a Records Coordinator leaves the position, or the RC role is re-assigned, the </a:t>
            </a:r>
            <a:r>
              <a:rPr lang="en-US" sz="2900" dirty="0">
                <a:solidFill>
                  <a:srgbClr val="FF0000"/>
                </a:solidFill>
                <a:latin typeface="Arial" panose="020B0604020202020204" pitchFamily="34" charset="0"/>
                <a:cs typeface="Arial" panose="020B0604020202020204" pitchFamily="34" charset="0"/>
              </a:rPr>
              <a:t>RC should notify the Records Manager </a:t>
            </a:r>
            <a:r>
              <a:rPr lang="en-US" sz="2900" dirty="0">
                <a:latin typeface="Arial" panose="020B0604020202020204" pitchFamily="34" charset="0"/>
                <a:cs typeface="Arial" panose="020B0604020202020204" pitchFamily="34" charset="0"/>
              </a:rPr>
              <a:t>of such changes.</a:t>
            </a:r>
          </a:p>
          <a:p>
            <a:pPr>
              <a:defRPr/>
            </a:pPr>
            <a:endParaRPr lang="en-US" sz="2400" dirty="0" smtClean="0"/>
          </a:p>
        </p:txBody>
      </p:sp>
      <p:pic>
        <p:nvPicPr>
          <p:cNvPr id="3789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7975"/>
            <a:ext cx="4714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3E6501EB-E365-4359-96D3-0C711EBEA6E2}" type="slidenum">
              <a:rPr lang="en-US" altLang="en-US" sz="1200">
                <a:latin typeface="Calibri" panose="020F0502020204030204" pitchFamily="34" charset="0"/>
              </a:rPr>
              <a:pPr eaLnBrk="1" hangingPunct="1">
                <a:spcBef>
                  <a:spcPct val="0"/>
                </a:spcBef>
                <a:buClrTx/>
                <a:buFontTx/>
                <a:buNone/>
              </a:pPr>
              <a:t>26</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38916" name="Rectangle 1031"/>
          <p:cNvSpPr>
            <a:spLocks noGrp="1" noChangeArrowheads="1"/>
          </p:cNvSpPr>
          <p:nvPr>
            <p:ph type="title"/>
          </p:nvPr>
        </p:nvSpPr>
        <p:spPr>
          <a:xfrm>
            <a:off x="1752600" y="228600"/>
            <a:ext cx="6781800" cy="838200"/>
          </a:xfrm>
        </p:spPr>
        <p:txBody>
          <a:bodyPr/>
          <a:lstStyle/>
          <a:p>
            <a:pPr algn="ctr" eaLnBrk="1" hangingPunct="1"/>
            <a:r>
              <a:rPr lang="en-US" altLang="en-US" smtClean="0">
                <a:latin typeface="Arial" panose="020B0604020202020204" pitchFamily="34" charset="0"/>
                <a:cs typeface="Arial" panose="020B0604020202020204" pitchFamily="34" charset="0"/>
              </a:rPr>
              <a:t>Three pillars of RIM risk management</a:t>
            </a:r>
          </a:p>
        </p:txBody>
      </p:sp>
      <p:sp>
        <p:nvSpPr>
          <p:cNvPr id="38917" name="Rectangle 1035"/>
          <p:cNvSpPr>
            <a:spLocks noGrp="1" noChangeArrowheads="1"/>
          </p:cNvSpPr>
          <p:nvPr>
            <p:ph type="body" idx="1"/>
          </p:nvPr>
        </p:nvSpPr>
        <p:spPr>
          <a:xfrm>
            <a:off x="1981200" y="2209800"/>
            <a:ext cx="6172200" cy="3200400"/>
          </a:xfrm>
        </p:spPr>
        <p:txBody>
          <a:bodyPr/>
          <a:lstStyle/>
          <a:p>
            <a:r>
              <a:rPr lang="en-US" altLang="en-US" sz="2400" smtClean="0">
                <a:latin typeface="Arial" panose="020B0604020202020204" pitchFamily="34" charset="0"/>
                <a:cs typeface="Arial" panose="020B0604020202020204" pitchFamily="34" charset="0"/>
              </a:rPr>
              <a:t>Record Lifecycle Management</a:t>
            </a:r>
          </a:p>
          <a:p>
            <a:r>
              <a:rPr lang="en-US" altLang="en-US" sz="2400" smtClean="0">
                <a:latin typeface="Arial" panose="020B0604020202020204" pitchFamily="34" charset="0"/>
                <a:cs typeface="Arial" panose="020B0604020202020204" pitchFamily="34" charset="0"/>
              </a:rPr>
              <a:t>eDiscovery Responsiveness</a:t>
            </a:r>
          </a:p>
          <a:p>
            <a:r>
              <a:rPr lang="en-US" altLang="en-US" sz="2400" smtClean="0">
                <a:latin typeface="Arial" panose="020B0604020202020204" pitchFamily="34" charset="0"/>
                <a:cs typeface="Arial" panose="020B0604020202020204" pitchFamily="34" charset="0"/>
              </a:rPr>
              <a:t>Vital Records Protection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1FF17ED3-6E0B-4B68-A1B3-4B78DBADD2FB}" type="slidenum">
              <a:rPr lang="en-US" altLang="en-US" sz="1200">
                <a:latin typeface="Calibri" panose="020F0502020204030204" pitchFamily="34" charset="0"/>
              </a:rPr>
              <a:pPr eaLnBrk="1" hangingPunct="1">
                <a:spcBef>
                  <a:spcPct val="0"/>
                </a:spcBef>
                <a:buClrTx/>
                <a:buFontTx/>
                <a:buNone/>
              </a:pPr>
              <a:t>27</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39940" name="Rectangle 1031"/>
          <p:cNvSpPr>
            <a:spLocks noGrp="1" noChangeArrowheads="1"/>
          </p:cNvSpPr>
          <p:nvPr>
            <p:ph type="title"/>
          </p:nvPr>
        </p:nvSpPr>
        <p:spPr>
          <a:xfrm>
            <a:off x="1828800" y="228600"/>
            <a:ext cx="6629400" cy="838200"/>
          </a:xfrm>
        </p:spPr>
        <p:txBody>
          <a:bodyPr/>
          <a:lstStyle/>
          <a:p>
            <a:pPr algn="ctr" eaLnBrk="1" hangingPunct="1"/>
            <a:r>
              <a:rPr lang="en-US" altLang="en-US" smtClean="0">
                <a:latin typeface="Arial" panose="020B0604020202020204" pitchFamily="34" charset="0"/>
                <a:cs typeface="Arial" panose="020B0604020202020204" pitchFamily="34" charset="0"/>
              </a:rPr>
              <a:t>Why Lack of Information Lifecycle Management is a Risk</a:t>
            </a:r>
          </a:p>
        </p:txBody>
      </p:sp>
      <p:sp>
        <p:nvSpPr>
          <p:cNvPr id="39941" name="Rectangle 1035"/>
          <p:cNvSpPr>
            <a:spLocks noGrp="1" noChangeArrowheads="1"/>
          </p:cNvSpPr>
          <p:nvPr>
            <p:ph type="body" idx="1"/>
          </p:nvPr>
        </p:nvSpPr>
        <p:spPr>
          <a:xfrm>
            <a:off x="914400" y="1676400"/>
            <a:ext cx="7315200" cy="4953000"/>
          </a:xfrm>
        </p:spPr>
        <p:txBody>
          <a:bodyPr/>
          <a:lstStyle/>
          <a:p>
            <a:pPr marL="273050" indent="-273050">
              <a:lnSpc>
                <a:spcPct val="80000"/>
              </a:lnSpc>
              <a:spcAft>
                <a:spcPct val="50000"/>
              </a:spcAft>
            </a:pPr>
            <a:r>
              <a:rPr lang="en-US" altLang="en-US" sz="2400" smtClean="0">
                <a:latin typeface="Arial" panose="020B0604020202020204" pitchFamily="34" charset="0"/>
                <a:cs typeface="Arial" panose="020B0604020202020204" pitchFamily="34" charset="0"/>
              </a:rPr>
              <a:t>Information assets will be lost, corrupted, or unreasonably exposed</a:t>
            </a:r>
          </a:p>
          <a:p>
            <a:pPr marL="273050" indent="-273050">
              <a:lnSpc>
                <a:spcPct val="80000"/>
              </a:lnSpc>
              <a:spcAft>
                <a:spcPct val="50000"/>
              </a:spcAft>
            </a:pPr>
            <a:r>
              <a:rPr lang="en-US" altLang="en-US" sz="2400" smtClean="0">
                <a:latin typeface="Arial" panose="020B0604020202020204" pitchFamily="34" charset="0"/>
                <a:cs typeface="Arial" panose="020B0604020202020204" pitchFamily="34" charset="0"/>
              </a:rPr>
              <a:t>We will be unable to respond to an emergency, emerging situation, negotiation or opportunity</a:t>
            </a:r>
          </a:p>
          <a:p>
            <a:pPr marL="273050" indent="-273050">
              <a:lnSpc>
                <a:spcPct val="80000"/>
              </a:lnSpc>
              <a:spcAft>
                <a:spcPct val="50000"/>
              </a:spcAft>
            </a:pPr>
            <a:r>
              <a:rPr lang="en-US" altLang="en-US" sz="2400" smtClean="0">
                <a:latin typeface="Arial" panose="020B0604020202020204" pitchFamily="34" charset="0"/>
                <a:cs typeface="Arial" panose="020B0604020202020204" pitchFamily="34" charset="0"/>
              </a:rPr>
              <a:t>We will be damaged by being unable to show proof of compliant activities / behaviors</a:t>
            </a:r>
          </a:p>
          <a:p>
            <a:pPr marL="273050" indent="-273050">
              <a:lnSpc>
                <a:spcPct val="80000"/>
              </a:lnSpc>
              <a:spcAft>
                <a:spcPct val="50000"/>
              </a:spcAft>
            </a:pPr>
            <a:r>
              <a:rPr lang="en-US" altLang="en-US" sz="2400" smtClean="0">
                <a:latin typeface="Arial" panose="020B0604020202020204" pitchFamily="34" charset="0"/>
                <a:cs typeface="Arial" panose="020B0604020202020204" pitchFamily="34" charset="0"/>
              </a:rPr>
              <a:t>Credibility – of the agency and its management – will be lost due to exposure of the above</a:t>
            </a:r>
          </a:p>
          <a:p>
            <a:pPr marL="273050" indent="-273050">
              <a:lnSpc>
                <a:spcPct val="80000"/>
              </a:lnSpc>
              <a:spcAft>
                <a:spcPct val="50000"/>
              </a:spcAft>
            </a:pPr>
            <a:r>
              <a:rPr lang="en-US" altLang="en-US" sz="2400" smtClean="0">
                <a:latin typeface="Arial" panose="020B0604020202020204" pitchFamily="34" charset="0"/>
                <a:cs typeface="Arial" panose="020B0604020202020204" pitchFamily="34" charset="0"/>
              </a:rPr>
              <a:t>Financial woe may result from any of the above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533400" y="1600200"/>
            <a:ext cx="8153400" cy="4876800"/>
          </a:xfrm>
        </p:spPr>
        <p:txBody>
          <a:bodyPr/>
          <a:lstStyle/>
          <a:p>
            <a:r>
              <a:rPr lang="en-US" altLang="en-US" sz="3200" b="1" smtClean="0">
                <a:latin typeface="Arial" panose="020B0604020202020204" pitchFamily="34" charset="0"/>
                <a:cs typeface="Arial" panose="020B0604020202020204" pitchFamily="34" charset="0"/>
              </a:rPr>
              <a:t>Electronic discovery</a:t>
            </a:r>
            <a:r>
              <a:rPr lang="en-US" altLang="en-US" sz="3200" smtClean="0">
                <a:latin typeface="Arial" panose="020B0604020202020204" pitchFamily="34" charset="0"/>
                <a:cs typeface="Arial" panose="020B0604020202020204" pitchFamily="34" charset="0"/>
              </a:rPr>
              <a:t> is a reference used in civil litigation referring to a formal, step-wise manner of identifying, analyzing, preparing and exchanging information in electronic format.</a:t>
            </a:r>
          </a:p>
          <a:p>
            <a:pPr lvl="1"/>
            <a:r>
              <a:rPr lang="en-US" altLang="en-US" smtClean="0">
                <a:latin typeface="Arial" panose="020B0604020202020204" pitchFamily="34" charset="0"/>
                <a:cs typeface="Arial" panose="020B0604020202020204" pitchFamily="34" charset="0"/>
              </a:rPr>
              <a:t>(often referred to as electronically stored information or ESI).</a:t>
            </a:r>
            <a:endParaRPr lang="en-US" altLang="en-US" baseline="30000" smtClean="0">
              <a:latin typeface="Arial" panose="020B0604020202020204" pitchFamily="34" charset="0"/>
              <a:cs typeface="Arial" panose="020B0604020202020204" pitchFamily="34" charset="0"/>
            </a:endParaRPr>
          </a:p>
          <a:p>
            <a:r>
              <a:rPr lang="en-US" altLang="en-US" sz="3200" smtClean="0">
                <a:latin typeface="Arial" panose="020B0604020202020204" pitchFamily="34" charset="0"/>
                <a:cs typeface="Arial" panose="020B0604020202020204" pitchFamily="34" charset="0"/>
              </a:rPr>
              <a:t>The exchange of these data are subject to Federal and State law, and legally binding and negotiated processes.</a:t>
            </a:r>
          </a:p>
          <a:p>
            <a:pPr lvl="1"/>
            <a:r>
              <a:rPr lang="en-US" altLang="en-US" smtClean="0">
                <a:latin typeface="Arial" panose="020B0604020202020204" pitchFamily="34" charset="0"/>
                <a:cs typeface="Arial" panose="020B0604020202020204" pitchFamily="34" charset="0"/>
              </a:rPr>
              <a:t>Federal Rules of Civil Procedure </a:t>
            </a:r>
          </a:p>
        </p:txBody>
      </p:sp>
      <p:sp>
        <p:nvSpPr>
          <p:cNvPr id="409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0CC480CB-C579-4EF5-A4FD-21C0455C594F}" type="slidenum">
              <a:rPr lang="en-US" altLang="en-US" sz="1200">
                <a:latin typeface="Calibri" panose="020F0502020204030204" pitchFamily="34" charset="0"/>
              </a:rPr>
              <a:pPr eaLnBrk="1" hangingPunct="1">
                <a:spcBef>
                  <a:spcPct val="0"/>
                </a:spcBef>
                <a:buClrTx/>
                <a:buFontTx/>
                <a:buNone/>
              </a:pPr>
              <a:t>28</a:t>
            </a:fld>
            <a:endParaRPr lang="en-US" altLang="en-US" sz="1200">
              <a:latin typeface="Calibri" panose="020F0502020204030204" pitchFamily="34" charset="0"/>
            </a:endParaRPr>
          </a:p>
        </p:txBody>
      </p:sp>
      <p:sp>
        <p:nvSpPr>
          <p:cNvPr id="40964" name="Rectangle 1031"/>
          <p:cNvSpPr>
            <a:spLocks noGrp="1" noChangeArrowheads="1"/>
          </p:cNvSpPr>
          <p:nvPr>
            <p:ph type="title"/>
          </p:nvPr>
        </p:nvSpPr>
        <p:spPr>
          <a:xfrm>
            <a:off x="1600200" y="228600"/>
            <a:ext cx="6781800" cy="838200"/>
          </a:xfrm>
        </p:spPr>
        <p:txBody>
          <a:bodyPr/>
          <a:lstStyle/>
          <a:p>
            <a:pPr algn="ctr" eaLnBrk="1" hangingPunct="1"/>
            <a:r>
              <a:rPr lang="en-US" altLang="en-US" smtClean="0">
                <a:latin typeface="Arial" panose="020B0604020202020204" pitchFamily="34" charset="0"/>
                <a:cs typeface="Arial" panose="020B0604020202020204" pitchFamily="34" charset="0"/>
              </a:rPr>
              <a:t>eDiscovery as a Risk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614E5C52-1239-4E7B-AF07-215EF7EC40F4}" type="slidenum">
              <a:rPr lang="en-US" altLang="en-US" sz="1200">
                <a:latin typeface="Calibri" panose="020F0502020204030204" pitchFamily="34" charset="0"/>
              </a:rPr>
              <a:pPr eaLnBrk="1" hangingPunct="1">
                <a:spcBef>
                  <a:spcPct val="0"/>
                </a:spcBef>
                <a:buClrTx/>
                <a:buFontTx/>
                <a:buNone/>
              </a:pPr>
              <a:t>29</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41988" name="Rectangle 1035"/>
          <p:cNvSpPr>
            <a:spLocks noGrp="1" noChangeArrowheads="1"/>
          </p:cNvSpPr>
          <p:nvPr>
            <p:ph type="body" idx="1"/>
          </p:nvPr>
        </p:nvSpPr>
        <p:spPr>
          <a:xfrm>
            <a:off x="533400" y="5600700"/>
            <a:ext cx="8153400" cy="1006475"/>
          </a:xfrm>
        </p:spPr>
        <p:txBody>
          <a:bodyPr/>
          <a:lstStyle/>
          <a:p>
            <a:r>
              <a:rPr lang="en-US" altLang="en-US" sz="2000" b="1" smtClean="0">
                <a:latin typeface="Arial" panose="020B0604020202020204" pitchFamily="34" charset="0"/>
                <a:cs typeface="Arial" panose="020B0604020202020204" pitchFamily="34" charset="0"/>
              </a:rPr>
              <a:t>conceptual </a:t>
            </a:r>
            <a:r>
              <a:rPr lang="en-US" altLang="en-US" sz="2000" smtClean="0">
                <a:latin typeface="Arial" panose="020B0604020202020204" pitchFamily="34" charset="0"/>
                <a:cs typeface="Arial" panose="020B0604020202020204" pitchFamily="34" charset="0"/>
              </a:rPr>
              <a:t>view of the e-discovery process, not a literal, linear or waterfall model</a:t>
            </a:r>
          </a:p>
          <a:p>
            <a:r>
              <a:rPr lang="en-US" altLang="en-US" sz="2000" smtClean="0">
                <a:latin typeface="Arial" panose="020B0604020202020204" pitchFamily="34" charset="0"/>
                <a:cs typeface="Arial" panose="020B0604020202020204" pitchFamily="34" charset="0"/>
              </a:rPr>
              <a:t>an </a:t>
            </a:r>
            <a:r>
              <a:rPr lang="en-US" altLang="en-US" sz="2000" b="1" smtClean="0">
                <a:latin typeface="Arial" panose="020B0604020202020204" pitchFamily="34" charset="0"/>
                <a:cs typeface="Arial" panose="020B0604020202020204" pitchFamily="34" charset="0"/>
              </a:rPr>
              <a:t>iterative </a:t>
            </a:r>
            <a:r>
              <a:rPr lang="en-US" altLang="en-US" sz="2000" smtClean="0">
                <a:latin typeface="Arial" panose="020B0604020202020204" pitchFamily="34" charset="0"/>
                <a:cs typeface="Arial" panose="020B0604020202020204" pitchFamily="34" charset="0"/>
              </a:rPr>
              <a:t>process; repeat &amp; hone, cycle back, etc.</a:t>
            </a:r>
          </a:p>
        </p:txBody>
      </p:sp>
      <p:sp>
        <p:nvSpPr>
          <p:cNvPr id="41989" name="Rectangle 1031"/>
          <p:cNvSpPr>
            <a:spLocks noGrp="1" noChangeArrowheads="1"/>
          </p:cNvSpPr>
          <p:nvPr>
            <p:ph type="title"/>
          </p:nvPr>
        </p:nvSpPr>
        <p:spPr>
          <a:xfrm>
            <a:off x="1828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EDRM</a:t>
            </a:r>
          </a:p>
        </p:txBody>
      </p:sp>
      <p:pic>
        <p:nvPicPr>
          <p:cNvPr id="419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318375" cy="41910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FFCCCC"/>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4600" y="228600"/>
            <a:ext cx="6096000" cy="838200"/>
          </a:xfrm>
        </p:spPr>
        <p:txBody>
          <a:bodyPr/>
          <a:lstStyle/>
          <a:p>
            <a:r>
              <a:rPr lang="en-US" altLang="en-US" smtClean="0">
                <a:latin typeface="Arial" panose="020B0604020202020204" pitchFamily="34" charset="0"/>
                <a:cs typeface="Arial" panose="020B0604020202020204" pitchFamily="34" charset="0"/>
              </a:rPr>
              <a:t>Records Management</a:t>
            </a:r>
          </a:p>
        </p:txBody>
      </p:sp>
      <p:sp>
        <p:nvSpPr>
          <p:cNvPr id="15363" name="Content Placeholder 2"/>
          <p:cNvSpPr>
            <a:spLocks noGrp="1"/>
          </p:cNvSpPr>
          <p:nvPr>
            <p:ph idx="1"/>
          </p:nvPr>
        </p:nvSpPr>
        <p:spPr>
          <a:xfrm>
            <a:off x="381000" y="1600200"/>
            <a:ext cx="8386763" cy="4572000"/>
          </a:xfrm>
        </p:spPr>
        <p:txBody>
          <a:bodyPr/>
          <a:lstStyle/>
          <a:p>
            <a:r>
              <a:rPr lang="en-US" altLang="en-US" smtClean="0">
                <a:latin typeface="Arial" panose="020B0604020202020204" pitchFamily="34" charset="0"/>
                <a:cs typeface="Arial" panose="020B0604020202020204" pitchFamily="34" charset="0"/>
              </a:rPr>
              <a:t>The field of management responsible for the efficient and </a:t>
            </a:r>
            <a:r>
              <a:rPr lang="en-US" altLang="en-US" b="1" smtClean="0">
                <a:latin typeface="Arial" panose="020B0604020202020204" pitchFamily="34" charset="0"/>
                <a:cs typeface="Arial" panose="020B0604020202020204" pitchFamily="34" charset="0"/>
              </a:rPr>
              <a:t>systematic control </a:t>
            </a:r>
            <a:r>
              <a:rPr lang="en-US" altLang="en-US" smtClean="0">
                <a:latin typeface="Arial" panose="020B0604020202020204" pitchFamily="34" charset="0"/>
                <a:cs typeface="Arial" panose="020B0604020202020204" pitchFamily="34" charset="0"/>
              </a:rPr>
              <a:t>of the </a:t>
            </a:r>
            <a:r>
              <a:rPr lang="en-US" altLang="en-US" b="1" smtClean="0">
                <a:latin typeface="Arial" panose="020B0604020202020204" pitchFamily="34" charset="0"/>
                <a:cs typeface="Arial" panose="020B0604020202020204" pitchFamily="34" charset="0"/>
              </a:rPr>
              <a:t>creation, receipt, maintenance, use, and disposition </a:t>
            </a:r>
            <a:r>
              <a:rPr lang="en-US" altLang="en-US" smtClean="0">
                <a:latin typeface="Arial" panose="020B0604020202020204" pitchFamily="34" charset="0"/>
                <a:cs typeface="Arial" panose="020B0604020202020204" pitchFamily="34" charset="0"/>
              </a:rPr>
              <a:t>of records.</a:t>
            </a:r>
          </a:p>
          <a:p>
            <a:r>
              <a:rPr lang="en-US" altLang="en-US" smtClean="0">
                <a:latin typeface="Arial" panose="020B0604020202020204" pitchFamily="34" charset="0"/>
                <a:cs typeface="Arial" panose="020B0604020202020204" pitchFamily="34" charset="0"/>
              </a:rPr>
              <a:t>Records must be </a:t>
            </a:r>
            <a:r>
              <a:rPr lang="en-US" altLang="en-US" b="1" smtClean="0">
                <a:latin typeface="Arial" panose="020B0604020202020204" pitchFamily="34" charset="0"/>
                <a:cs typeface="Arial" panose="020B0604020202020204" pitchFamily="34" charset="0"/>
              </a:rPr>
              <a:t>managed in a consistent and meaningful </a:t>
            </a:r>
            <a:r>
              <a:rPr lang="en-US" altLang="en-US" smtClean="0">
                <a:latin typeface="Arial" panose="020B0604020202020204" pitchFamily="34" charset="0"/>
                <a:cs typeface="Arial" panose="020B0604020202020204" pitchFamily="34" charset="0"/>
              </a:rPr>
              <a:t>way so they are </a:t>
            </a:r>
            <a:r>
              <a:rPr lang="en-US" altLang="en-US" b="1" smtClean="0">
                <a:latin typeface="Arial" panose="020B0604020202020204" pitchFamily="34" charset="0"/>
                <a:cs typeface="Arial" panose="020B0604020202020204" pitchFamily="34" charset="0"/>
              </a:rPr>
              <a:t>complete, unaltered and available </a:t>
            </a:r>
            <a:r>
              <a:rPr lang="en-US" altLang="en-US" smtClean="0">
                <a:latin typeface="Arial" panose="020B0604020202020204" pitchFamily="34" charset="0"/>
                <a:cs typeface="Arial" panose="020B0604020202020204" pitchFamily="34" charset="0"/>
              </a:rPr>
              <a:t>to those and </a:t>
            </a:r>
            <a:r>
              <a:rPr lang="en-US" altLang="en-US" b="1" smtClean="0">
                <a:latin typeface="Arial" panose="020B0604020202020204" pitchFamily="34" charset="0"/>
                <a:cs typeface="Arial" panose="020B0604020202020204" pitchFamily="34" charset="0"/>
              </a:rPr>
              <a:t>only those users authorized to access</a:t>
            </a:r>
            <a:r>
              <a:rPr lang="en-US" altLang="en-US" smtClean="0">
                <a:latin typeface="Arial" panose="020B0604020202020204" pitchFamily="34" charset="0"/>
                <a:cs typeface="Arial" panose="020B0604020202020204" pitchFamily="34" charset="0"/>
              </a:rPr>
              <a:t> them </a:t>
            </a:r>
            <a:r>
              <a:rPr lang="en-US" altLang="en-US" b="1" smtClean="0">
                <a:latin typeface="Arial" panose="020B0604020202020204" pitchFamily="34" charset="0"/>
                <a:cs typeface="Arial" panose="020B0604020202020204" pitchFamily="34" charset="0"/>
              </a:rPr>
              <a:t>throughout the record life cycle</a:t>
            </a:r>
            <a:r>
              <a:rPr lang="en-US" altLang="en-US" smtClean="0">
                <a:latin typeface="Arial" panose="020B0604020202020204" pitchFamily="34" charset="0"/>
                <a:cs typeface="Arial" panose="020B0604020202020204" pitchFamily="34" charset="0"/>
              </a:rPr>
              <a:t>.</a:t>
            </a: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0277B83A-1F44-4662-9146-E204C63287E0}" type="slidenum">
              <a:rPr lang="en-US" altLang="en-US" sz="1200">
                <a:latin typeface="Calibri" panose="020F0502020204030204" pitchFamily="34" charset="0"/>
              </a:rPr>
              <a:pPr eaLnBrk="1" hangingPunct="1">
                <a:spcBef>
                  <a:spcPct val="0"/>
                </a:spcBef>
                <a:buClrTx/>
                <a:buFontTx/>
                <a:buNone/>
              </a:pPr>
              <a:t>3</a:t>
            </a:fld>
            <a:endParaRPr lang="en-US" altLang="en-US" sz="1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17F77C5B-0A39-4CF3-9F24-D73DB0B18B65}" type="slidenum">
              <a:rPr lang="en-US" altLang="en-US" sz="1200">
                <a:latin typeface="Calibri" panose="020F0502020204030204" pitchFamily="34" charset="0"/>
              </a:rPr>
              <a:pPr eaLnBrk="1" hangingPunct="1">
                <a:spcBef>
                  <a:spcPct val="0"/>
                </a:spcBef>
                <a:buClrTx/>
                <a:buFontTx/>
                <a:buNone/>
              </a:pPr>
              <a:t>30</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43012" name="Rectangle 1031"/>
          <p:cNvSpPr>
            <a:spLocks noGrp="1" noChangeArrowheads="1"/>
          </p:cNvSpPr>
          <p:nvPr>
            <p:ph type="title"/>
          </p:nvPr>
        </p:nvSpPr>
        <p:spPr>
          <a:xfrm>
            <a:off x="18288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Vital Records</a:t>
            </a:r>
          </a:p>
        </p:txBody>
      </p:sp>
      <p:sp>
        <p:nvSpPr>
          <p:cNvPr id="43013" name="Rectangle 1035"/>
          <p:cNvSpPr>
            <a:spLocks noGrp="1" noChangeArrowheads="1"/>
          </p:cNvSpPr>
          <p:nvPr>
            <p:ph type="body" idx="1"/>
          </p:nvPr>
        </p:nvSpPr>
        <p:spPr>
          <a:xfrm>
            <a:off x="1524000" y="1752600"/>
            <a:ext cx="5943600" cy="4114800"/>
          </a:xfrm>
        </p:spPr>
        <p:txBody>
          <a:bodyPr/>
          <a:lstStyle/>
          <a:p>
            <a:pPr marL="0" indent="0">
              <a:buFontTx/>
              <a:buNone/>
            </a:pPr>
            <a:r>
              <a:rPr lang="en-US" altLang="en-US" sz="2400" smtClean="0">
                <a:latin typeface="Arial" panose="020B0604020202020204" pitchFamily="34" charset="0"/>
                <a:cs typeface="Arial" panose="020B0604020202020204" pitchFamily="34" charset="0"/>
              </a:rPr>
              <a:t>“Information in vital records may not be replaced at any cost or would cause grave business consequences, such as loss of customer base or production capability. Vital records are typically 2-7% of an organization’s records.”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9375"/>
            <a:ext cx="4714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794750" cy="434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685800" y="1600200"/>
            <a:ext cx="8001000" cy="4191000"/>
          </a:xfrm>
        </p:spPr>
        <p:txBody>
          <a:bodyPr/>
          <a:lstStyle/>
          <a:p>
            <a:pPr marL="0" indent="0">
              <a:buFontTx/>
              <a:buNone/>
              <a:defRPr/>
            </a:pPr>
            <a:r>
              <a:rPr lang="en-US" sz="2400" i="1" dirty="0" smtClean="0">
                <a:latin typeface="Arial" pitchFamily="34" charset="0"/>
                <a:cs typeface="Arial" pitchFamily="34" charset="0"/>
              </a:rPr>
              <a:t>Vital </a:t>
            </a:r>
            <a:r>
              <a:rPr lang="en-US" sz="2400" i="1" dirty="0">
                <a:latin typeface="Arial" pitchFamily="34" charset="0"/>
                <a:cs typeface="Arial" pitchFamily="34" charset="0"/>
              </a:rPr>
              <a:t>Records</a:t>
            </a:r>
            <a:r>
              <a:rPr lang="en-US" sz="2400" dirty="0">
                <a:latin typeface="Arial" pitchFamily="34" charset="0"/>
                <a:cs typeface="Arial" pitchFamily="34" charset="0"/>
              </a:rPr>
              <a:t>: Vital records are those records that are required </a:t>
            </a:r>
            <a:r>
              <a:rPr lang="en-US" sz="2400" dirty="0" smtClean="0">
                <a:latin typeface="Arial" pitchFamily="34" charset="0"/>
                <a:cs typeface="Arial" pitchFamily="34" charset="0"/>
              </a:rPr>
              <a:t>in order to</a:t>
            </a:r>
            <a:r>
              <a:rPr lang="en-US" sz="2400" dirty="0">
                <a:latin typeface="Arial" pitchFamily="34" charset="0"/>
                <a:cs typeface="Arial" pitchFamily="34" charset="0"/>
              </a:rPr>
              <a:t>: </a:t>
            </a:r>
          </a:p>
          <a:p>
            <a:pPr>
              <a:defRPr/>
            </a:pPr>
            <a:r>
              <a:rPr lang="en-US" sz="2000" dirty="0">
                <a:latin typeface="Arial" pitchFamily="34" charset="0"/>
                <a:cs typeface="Arial" pitchFamily="34" charset="0"/>
              </a:rPr>
              <a:t>(1) continue operations or resume operations after a disaster, </a:t>
            </a:r>
          </a:p>
          <a:p>
            <a:pPr>
              <a:defRPr/>
            </a:pPr>
            <a:r>
              <a:rPr lang="en-US" sz="2000" dirty="0">
                <a:latin typeface="Arial" pitchFamily="34" charset="0"/>
                <a:cs typeface="Arial" pitchFamily="34" charset="0"/>
              </a:rPr>
              <a:t>(2) establish the agency’s legal identity and/or rights, </a:t>
            </a:r>
          </a:p>
          <a:p>
            <a:pPr>
              <a:defRPr/>
            </a:pPr>
            <a:r>
              <a:rPr lang="en-US" sz="2000" dirty="0">
                <a:latin typeface="Arial" pitchFamily="34" charset="0"/>
                <a:cs typeface="Arial" pitchFamily="34" charset="0"/>
              </a:rPr>
              <a:t>(3) establish or prove the agency’s financial position, </a:t>
            </a:r>
          </a:p>
          <a:p>
            <a:pPr>
              <a:defRPr/>
            </a:pPr>
            <a:r>
              <a:rPr lang="en-US" sz="2000" dirty="0">
                <a:latin typeface="Arial" pitchFamily="34" charset="0"/>
                <a:cs typeface="Arial" pitchFamily="34" charset="0"/>
              </a:rPr>
              <a:t>(4) protect the agency from large financial loss resulting from legal action, fines, or the inability to collect monies due, </a:t>
            </a:r>
          </a:p>
          <a:p>
            <a:pPr>
              <a:defRPr/>
            </a:pPr>
            <a:r>
              <a:rPr lang="en-US" sz="2000" dirty="0">
                <a:latin typeface="Arial" pitchFamily="34" charset="0"/>
                <a:cs typeface="Arial" pitchFamily="34" charset="0"/>
              </a:rPr>
              <a:t>(5) prevent shutdown resulting from the inability to document compliance with regulatory requirements, or </a:t>
            </a:r>
          </a:p>
          <a:p>
            <a:pPr>
              <a:defRPr/>
            </a:pPr>
            <a:r>
              <a:rPr lang="en-US" sz="2000" dirty="0">
                <a:latin typeface="Arial" pitchFamily="34" charset="0"/>
                <a:cs typeface="Arial" pitchFamily="34" charset="0"/>
              </a:rPr>
              <a:t>(6) preserve the rights of the agency’s, its employees and shareholders. </a:t>
            </a: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8AE3C19F-C69C-4BFC-A4CB-2F3593E2EAE5}" type="slidenum">
              <a:rPr lang="en-US" altLang="en-US" sz="1200">
                <a:latin typeface="Calibri" panose="020F0502020204030204" pitchFamily="34" charset="0"/>
              </a:rPr>
              <a:pPr eaLnBrk="1" hangingPunct="1">
                <a:spcBef>
                  <a:spcPct val="0"/>
                </a:spcBef>
                <a:buClrTx/>
                <a:buFontTx/>
                <a:buNone/>
              </a:pPr>
              <a:t>32</a:t>
            </a:fld>
            <a:endParaRPr lang="en-US" altLang="en-US" sz="1200">
              <a:latin typeface="Calibri" panose="020F0502020204030204" pitchFamily="34" charset="0"/>
            </a:endParaRPr>
          </a:p>
        </p:txBody>
      </p:sp>
      <p:sp>
        <p:nvSpPr>
          <p:cNvPr id="45060" name="Rectangle 1031"/>
          <p:cNvSpPr>
            <a:spLocks noGrp="1" noChangeArrowheads="1"/>
          </p:cNvSpPr>
          <p:nvPr>
            <p:ph type="title"/>
          </p:nvPr>
        </p:nvSpPr>
        <p:spPr>
          <a:xfrm>
            <a:off x="1600200" y="228600"/>
            <a:ext cx="6781800" cy="838200"/>
          </a:xfrm>
        </p:spPr>
        <p:txBody>
          <a:bodyPr/>
          <a:lstStyle/>
          <a:p>
            <a:pPr algn="ctr" eaLnBrk="1" hangingPunct="1"/>
            <a:r>
              <a:rPr lang="en-US" altLang="en-US" smtClean="0">
                <a:latin typeface="Arial" panose="020B0604020202020204" pitchFamily="34" charset="0"/>
                <a:cs typeface="Arial" panose="020B0604020202020204" pitchFamily="34" charset="0"/>
              </a:rPr>
              <a:t>Vital Records Risks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1BA614BC-EF80-4FC1-A05A-E3B939468893}" type="slidenum">
              <a:rPr lang="en-US" altLang="en-US" sz="1200">
                <a:latin typeface="Calibri" panose="020F0502020204030204" pitchFamily="34" charset="0"/>
              </a:rPr>
              <a:pPr eaLnBrk="1" hangingPunct="1">
                <a:spcBef>
                  <a:spcPct val="0"/>
                </a:spcBef>
                <a:buClrTx/>
                <a:buFontTx/>
                <a:buNone/>
              </a:pPr>
              <a:t>33</a:t>
            </a:fld>
            <a:endParaRPr lang="en-US" altLang="en-US" sz="1200">
              <a:latin typeface="Calibri" panose="020F0502020204030204" pitchFamily="34" charset="0"/>
            </a:endParaRPr>
          </a:p>
        </p:txBody>
      </p:sp>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46084" name="Rectangle 1031"/>
          <p:cNvSpPr>
            <a:spLocks noGrp="1" noChangeArrowheads="1"/>
          </p:cNvSpPr>
          <p:nvPr>
            <p:ph type="title"/>
          </p:nvPr>
        </p:nvSpPr>
        <p:spPr>
          <a:xfrm>
            <a:off x="1828800" y="228600"/>
            <a:ext cx="5715000" cy="838200"/>
          </a:xfrm>
        </p:spPr>
        <p:txBody>
          <a:bodyPr/>
          <a:lstStyle/>
          <a:p>
            <a:pPr algn="ctr" eaLnBrk="1" hangingPunct="1"/>
            <a:r>
              <a:rPr lang="en-US" altLang="en-US" smtClean="0">
                <a:latin typeface="Arial" panose="020B0604020202020204" pitchFamily="34" charset="0"/>
                <a:cs typeface="Arial" panose="020B0604020202020204" pitchFamily="34" charset="0"/>
              </a:rPr>
              <a:t>Triggers to RM Risks</a:t>
            </a:r>
          </a:p>
        </p:txBody>
      </p:sp>
      <p:sp>
        <p:nvSpPr>
          <p:cNvPr id="46085" name="Rectangle 1035"/>
          <p:cNvSpPr>
            <a:spLocks noGrp="1" noChangeArrowheads="1"/>
          </p:cNvSpPr>
          <p:nvPr>
            <p:ph type="body" idx="1"/>
          </p:nvPr>
        </p:nvSpPr>
        <p:spPr>
          <a:xfrm>
            <a:off x="1143000" y="1676400"/>
            <a:ext cx="6781800" cy="4724400"/>
          </a:xfrm>
        </p:spPr>
        <p:txBody>
          <a:bodyPr/>
          <a:lstStyle/>
          <a:p>
            <a:pPr marL="273050" indent="-273050">
              <a:lnSpc>
                <a:spcPct val="90000"/>
              </a:lnSpc>
            </a:pPr>
            <a:r>
              <a:rPr lang="en-US" altLang="en-US" sz="2400" smtClean="0">
                <a:latin typeface="Arial" panose="020B0604020202020204" pitchFamily="34" charset="0"/>
                <a:cs typeface="Arial" panose="020B0604020202020204" pitchFamily="34" charset="0"/>
              </a:rPr>
              <a:t>An inaccurate accounting of the records generated or maintained by the agency (RRS is wrong or inadequate)</a:t>
            </a:r>
          </a:p>
          <a:p>
            <a:pPr marL="273050" indent="-273050">
              <a:lnSpc>
                <a:spcPct val="90000"/>
              </a:lnSpc>
            </a:pPr>
            <a:r>
              <a:rPr lang="en-US" altLang="en-US" sz="2400" smtClean="0">
                <a:latin typeface="Arial" panose="020B0604020202020204" pitchFamily="34" charset="0"/>
                <a:cs typeface="Arial" panose="020B0604020202020204" pitchFamily="34" charset="0"/>
              </a:rPr>
              <a:t>Records are not recognized by the business owner</a:t>
            </a:r>
          </a:p>
          <a:p>
            <a:pPr marL="273050" indent="-273050">
              <a:lnSpc>
                <a:spcPct val="90000"/>
              </a:lnSpc>
            </a:pPr>
            <a:r>
              <a:rPr lang="en-US" altLang="en-US" sz="2400" smtClean="0">
                <a:latin typeface="Arial" panose="020B0604020202020204" pitchFamily="34" charset="0"/>
                <a:cs typeface="Arial" panose="020B0604020202020204" pitchFamily="34" charset="0"/>
              </a:rPr>
              <a:t>Records are not properly classified</a:t>
            </a:r>
          </a:p>
          <a:p>
            <a:pPr marL="273050" indent="-273050">
              <a:lnSpc>
                <a:spcPct val="90000"/>
              </a:lnSpc>
            </a:pPr>
            <a:r>
              <a:rPr lang="en-US" altLang="en-US" sz="2400" smtClean="0">
                <a:latin typeface="Arial" panose="020B0604020202020204" pitchFamily="34" charset="0"/>
                <a:cs typeface="Arial" panose="020B0604020202020204" pitchFamily="34" charset="0"/>
              </a:rPr>
              <a:t>Records are not retained according to the RRS</a:t>
            </a:r>
          </a:p>
          <a:p>
            <a:pPr marL="273050" indent="-273050">
              <a:lnSpc>
                <a:spcPct val="90000"/>
              </a:lnSpc>
            </a:pPr>
            <a:r>
              <a:rPr lang="en-US" altLang="en-US" sz="2400" smtClean="0">
                <a:latin typeface="Arial" panose="020B0604020202020204" pitchFamily="34" charset="0"/>
                <a:cs typeface="Arial" panose="020B0604020202020204" pitchFamily="34" charset="0"/>
              </a:rPr>
              <a:t>Quality Assurance for Information Lifecycle Management is not applied</a:t>
            </a:r>
          </a:p>
          <a:p>
            <a:pPr marL="273050" indent="-273050">
              <a:lnSpc>
                <a:spcPct val="90000"/>
              </a:lnSpc>
            </a:pPr>
            <a:r>
              <a:rPr lang="en-US" altLang="en-US" sz="2400" smtClean="0">
                <a:latin typeface="Arial" panose="020B0604020202020204" pitchFamily="34" charset="0"/>
                <a:cs typeface="Arial" panose="020B0604020202020204" pitchFamily="34" charset="0"/>
              </a:rPr>
              <a:t>Willful theft, spoliation or exposure of sensitive records by disgruntled employee</a:t>
            </a:r>
          </a:p>
          <a:p>
            <a:pPr marL="273050" indent="-273050">
              <a:lnSpc>
                <a:spcPct val="90000"/>
              </a:lnSpc>
            </a:pPr>
            <a:endParaRPr lang="en-US" altLang="en-US" sz="2400" smtClean="0">
              <a:latin typeface="Arial" panose="020B0604020202020204" pitchFamily="34" charset="0"/>
              <a:cs typeface="Arial" panose="020B0604020202020204" pitchFamily="34" charset="0"/>
            </a:endParaRPr>
          </a:p>
          <a:p>
            <a:pPr marL="273050" indent="-273050">
              <a:lnSpc>
                <a:spcPct val="90000"/>
              </a:lnSpc>
            </a:pPr>
            <a:endParaRPr lang="en-US" altLang="en-US" sz="2000" smtClean="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8FA5341F-3F2C-4378-A26B-E49BD7EEE384}" type="slidenum">
              <a:rPr lang="en-US" altLang="en-US" sz="1200">
                <a:latin typeface="Calibri" panose="020F0502020204030204" pitchFamily="34" charset="0"/>
              </a:rPr>
              <a:pPr eaLnBrk="1" hangingPunct="1">
                <a:spcBef>
                  <a:spcPct val="0"/>
                </a:spcBef>
                <a:buClrTx/>
                <a:buFontTx/>
                <a:buNone/>
              </a:pPr>
              <a:t>34</a:t>
            </a:fld>
            <a:endParaRPr lang="en-US" altLang="en-US" sz="1200">
              <a:latin typeface="Calibri" panose="020F0502020204030204" pitchFamily="34" charset="0"/>
            </a:endParaRPr>
          </a:p>
        </p:txBody>
      </p:sp>
      <p:sp>
        <p:nvSpPr>
          <p:cNvPr id="47107" name="Rectangle 1031"/>
          <p:cNvSpPr>
            <a:spLocks noGrp="1" noChangeArrowheads="1"/>
          </p:cNvSpPr>
          <p:nvPr>
            <p:ph type="title"/>
          </p:nvPr>
        </p:nvSpPr>
        <p:spPr>
          <a:xfrm>
            <a:off x="2286000" y="228600"/>
            <a:ext cx="4495800" cy="838200"/>
          </a:xfrm>
        </p:spPr>
        <p:txBody>
          <a:bodyPr/>
          <a:lstStyle/>
          <a:p>
            <a:pPr algn="ctr" eaLnBrk="1" hangingPunct="1"/>
            <a:r>
              <a:rPr lang="en-US" altLang="en-US" smtClean="0">
                <a:latin typeface="Arial" panose="020B0604020202020204" pitchFamily="34" charset="0"/>
                <a:cs typeface="Arial" panose="020B0604020202020204" pitchFamily="34" charset="0"/>
              </a:rPr>
              <a:t>Consequences of Risks</a:t>
            </a:r>
          </a:p>
        </p:txBody>
      </p:sp>
      <p:sp>
        <p:nvSpPr>
          <p:cNvPr id="12292" name="Rectangle 1035"/>
          <p:cNvSpPr>
            <a:spLocks noGrp="1" noChangeArrowheads="1"/>
          </p:cNvSpPr>
          <p:nvPr>
            <p:ph type="body" idx="1"/>
          </p:nvPr>
        </p:nvSpPr>
        <p:spPr>
          <a:xfrm>
            <a:off x="990600" y="1524000"/>
            <a:ext cx="7315200" cy="4191000"/>
          </a:xfrm>
        </p:spPr>
        <p:txBody>
          <a:bodyPr/>
          <a:lstStyle/>
          <a:p>
            <a:pPr marL="685800" indent="-685800">
              <a:lnSpc>
                <a:spcPct val="80000"/>
              </a:lnSpc>
              <a:defRPr/>
            </a:pPr>
            <a:endParaRPr lang="en-US" sz="1800" b="1" dirty="0" smtClean="0">
              <a:latin typeface="Arial" charset="0"/>
              <a:cs typeface="Arial" charset="0"/>
            </a:endParaRPr>
          </a:p>
          <a:p>
            <a:pPr marL="685800" indent="-685800">
              <a:lnSpc>
                <a:spcPct val="80000"/>
              </a:lnSpc>
              <a:defRPr/>
            </a:pPr>
            <a:r>
              <a:rPr lang="en-US" sz="2400" b="1" dirty="0" smtClean="0">
                <a:latin typeface="Arial" charset="0"/>
                <a:cs typeface="Arial" charset="0"/>
              </a:rPr>
              <a:t>Danger / harm to employees and/or public</a:t>
            </a:r>
          </a:p>
          <a:p>
            <a:pPr marL="685800" indent="-685800">
              <a:lnSpc>
                <a:spcPct val="80000"/>
              </a:lnSpc>
              <a:defRPr/>
            </a:pPr>
            <a:r>
              <a:rPr lang="en-US" sz="2400" b="1" dirty="0" smtClean="0">
                <a:latin typeface="Arial" charset="0"/>
                <a:cs typeface="Arial" charset="0"/>
              </a:rPr>
              <a:t>Lack of ability to proceed with development, growth, improvement</a:t>
            </a:r>
          </a:p>
          <a:p>
            <a:pPr marL="685800" indent="-685800">
              <a:lnSpc>
                <a:spcPct val="80000"/>
              </a:lnSpc>
              <a:defRPr/>
            </a:pPr>
            <a:r>
              <a:rPr lang="en-US" sz="2400" b="1" dirty="0" smtClean="0">
                <a:latin typeface="Arial" charset="0"/>
                <a:cs typeface="Arial" charset="0"/>
              </a:rPr>
              <a:t>Financial loss, lack of financial gain</a:t>
            </a:r>
          </a:p>
          <a:p>
            <a:pPr marL="685800" indent="-685800">
              <a:lnSpc>
                <a:spcPct val="80000"/>
              </a:lnSpc>
              <a:defRPr/>
            </a:pPr>
            <a:r>
              <a:rPr lang="en-US" sz="2400" b="1" dirty="0" smtClean="0">
                <a:latin typeface="Arial" charset="0"/>
                <a:cs typeface="Arial" charset="0"/>
              </a:rPr>
              <a:t>Damaged reputation</a:t>
            </a:r>
          </a:p>
          <a:p>
            <a:pPr marL="685800" indent="-685800">
              <a:lnSpc>
                <a:spcPct val="80000"/>
              </a:lnSpc>
              <a:defRPr/>
            </a:pPr>
            <a:endParaRPr lang="en-US" altLang="en-US" sz="2400" b="1" dirty="0" smtClean="0">
              <a:latin typeface="Arial" charset="0"/>
              <a:cs typeface="Arial" charset="0"/>
            </a:endParaRPr>
          </a:p>
          <a:p>
            <a:pPr marL="685800" indent="-685800">
              <a:lnSpc>
                <a:spcPct val="80000"/>
              </a:lnSpc>
              <a:defRPr/>
            </a:pPr>
            <a:endParaRPr lang="en-US" sz="2400" b="1" dirty="0" smtClean="0">
              <a:latin typeface="Arial" charset="0"/>
              <a:cs typeface="Arial" charset="0"/>
            </a:endParaRPr>
          </a:p>
          <a:p>
            <a:pPr marL="0" indent="0">
              <a:lnSpc>
                <a:spcPct val="80000"/>
              </a:lnSpc>
              <a:buFontTx/>
              <a:buNone/>
              <a:defRPr/>
            </a:pPr>
            <a:r>
              <a:rPr lang="en-US" sz="2400" b="1" dirty="0" smtClean="0">
                <a:latin typeface="Arial" charset="0"/>
                <a:cs typeface="Arial" charset="0"/>
              </a:rPr>
              <a:t> </a:t>
            </a:r>
            <a:endParaRPr lang="en-US" sz="1800" b="1"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514600" y="228600"/>
            <a:ext cx="5029200" cy="838200"/>
          </a:xfrm>
        </p:spPr>
        <p:txBody>
          <a:bodyPr/>
          <a:lstStyle/>
          <a:p>
            <a:r>
              <a:rPr lang="en-US" altLang="en-US" smtClean="0">
                <a:latin typeface="Arial" panose="020B0604020202020204" pitchFamily="34" charset="0"/>
                <a:cs typeface="Arial" panose="020B0604020202020204" pitchFamily="34" charset="0"/>
              </a:rPr>
              <a:t>Mitigation Strategies</a:t>
            </a:r>
          </a:p>
        </p:txBody>
      </p:sp>
      <p:sp>
        <p:nvSpPr>
          <p:cNvPr id="48131" name="Content Placeholder 2"/>
          <p:cNvSpPr>
            <a:spLocks noGrp="1"/>
          </p:cNvSpPr>
          <p:nvPr>
            <p:ph idx="1"/>
          </p:nvPr>
        </p:nvSpPr>
        <p:spPr>
          <a:xfrm>
            <a:off x="304800" y="1600200"/>
            <a:ext cx="8386763" cy="4876800"/>
          </a:xfrm>
        </p:spPr>
        <p:txBody>
          <a:bodyPr/>
          <a:lstStyle/>
          <a:p>
            <a:r>
              <a:rPr lang="en-US" altLang="en-US" sz="2400" smtClean="0">
                <a:latin typeface="Arial" panose="020B0604020202020204" pitchFamily="34" charset="0"/>
                <a:cs typeface="Arial" panose="020B0604020202020204" pitchFamily="34" charset="0"/>
              </a:rPr>
              <a:t>Regular Review / Revision of the RRS</a:t>
            </a:r>
          </a:p>
          <a:p>
            <a:r>
              <a:rPr lang="en-US" altLang="en-US" sz="2400" smtClean="0">
                <a:latin typeface="Arial" panose="020B0604020202020204" pitchFamily="34" charset="0"/>
                <a:cs typeface="Arial" panose="020B0604020202020204" pitchFamily="34" charset="0"/>
              </a:rPr>
              <a:t>Plotting of Vital Records into RRS</a:t>
            </a:r>
          </a:p>
          <a:p>
            <a:r>
              <a:rPr lang="en-US" altLang="en-US" sz="2400" smtClean="0">
                <a:latin typeface="Arial" panose="020B0604020202020204" pitchFamily="34" charset="0"/>
                <a:cs typeface="Arial" panose="020B0604020202020204" pitchFamily="34" charset="0"/>
              </a:rPr>
              <a:t>Vital Records Protection Program established</a:t>
            </a:r>
          </a:p>
          <a:p>
            <a:r>
              <a:rPr lang="en-US" altLang="en-US" sz="2400" smtClean="0">
                <a:latin typeface="Arial" panose="020B0604020202020204" pitchFamily="34" charset="0"/>
                <a:cs typeface="Arial" panose="020B0604020202020204" pitchFamily="34" charset="0"/>
              </a:rPr>
              <a:t>Ongoing education about Records Management</a:t>
            </a:r>
          </a:p>
          <a:p>
            <a:r>
              <a:rPr lang="en-US" altLang="en-US" sz="2400" smtClean="0">
                <a:latin typeface="Arial" panose="020B0604020202020204" pitchFamily="34" charset="0"/>
                <a:cs typeface="Arial" panose="020B0604020202020204" pitchFamily="34" charset="0"/>
              </a:rPr>
              <a:t>Data Map of agency content</a:t>
            </a:r>
          </a:p>
          <a:p>
            <a:r>
              <a:rPr lang="en-US" altLang="en-US" sz="2400" smtClean="0">
                <a:latin typeface="Arial" panose="020B0604020202020204" pitchFamily="34" charset="0"/>
                <a:cs typeface="Arial" panose="020B0604020202020204" pitchFamily="34" charset="0"/>
              </a:rPr>
              <a:t>Record-keeping compliance Audit</a:t>
            </a:r>
          </a:p>
          <a:p>
            <a:r>
              <a:rPr lang="en-US" altLang="en-US" sz="2400" smtClean="0">
                <a:latin typeface="Arial" panose="020B0604020202020204" pitchFamily="34" charset="0"/>
                <a:cs typeface="Arial" panose="020B0604020202020204" pitchFamily="34" charset="0"/>
              </a:rPr>
              <a:t>RIM responsibilities tied to performance</a:t>
            </a:r>
          </a:p>
          <a:p>
            <a:r>
              <a:rPr lang="en-US" altLang="en-US" sz="2400" smtClean="0">
                <a:latin typeface="Arial" panose="020B0604020202020204" pitchFamily="34" charset="0"/>
                <a:cs typeface="Arial" panose="020B0604020202020204" pitchFamily="34" charset="0"/>
              </a:rPr>
              <a:t>Awareness campaign on Legal Holds</a:t>
            </a:r>
          </a:p>
          <a:p>
            <a:r>
              <a:rPr lang="en-US" altLang="en-US" sz="2400" smtClean="0">
                <a:latin typeface="Arial" panose="020B0604020202020204" pitchFamily="34" charset="0"/>
                <a:cs typeface="Arial" panose="020B0604020202020204" pitchFamily="34" charset="0"/>
              </a:rPr>
              <a:t>Identification of skills / capabilities for in-house collection</a:t>
            </a:r>
          </a:p>
          <a:p>
            <a:r>
              <a:rPr lang="en-US" altLang="en-US" sz="2400" smtClean="0">
                <a:latin typeface="Arial" panose="020B0604020202020204" pitchFamily="34" charset="0"/>
                <a:cs typeface="Arial" panose="020B0604020202020204" pitchFamily="34" charset="0"/>
              </a:rPr>
              <a:t>Protocols developed for interactions with City Attorney contacts</a:t>
            </a:r>
          </a:p>
          <a:p>
            <a:endParaRPr lang="en-US" altLang="en-US" sz="2400" smtClean="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4186F742-5CE8-45C3-BC95-F66CAC90CF84}" type="slidenum">
              <a:rPr lang="en-US" altLang="en-US" sz="1200">
                <a:latin typeface="Calibri" panose="020F0502020204030204" pitchFamily="34" charset="0"/>
              </a:rPr>
              <a:pPr eaLnBrk="1" hangingPunct="1">
                <a:spcBef>
                  <a:spcPct val="0"/>
                </a:spcBef>
                <a:buClrTx/>
                <a:buFontTx/>
                <a:buNone/>
              </a:pPr>
              <a:t>35</a:t>
            </a:fld>
            <a:endParaRPr lang="en-US" altLang="en-US" sz="1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E45B83E2-511E-4E22-8E9E-30C9EA6178C0}" type="slidenum">
              <a:rPr lang="en-US" altLang="en-US" sz="1200">
                <a:latin typeface="Calibri" panose="020F0502020204030204" pitchFamily="34" charset="0"/>
              </a:rPr>
              <a:pPr eaLnBrk="1" hangingPunct="1">
                <a:spcBef>
                  <a:spcPct val="0"/>
                </a:spcBef>
                <a:buClrTx/>
                <a:buFontTx/>
                <a:buNone/>
              </a:pPr>
              <a:t>36</a:t>
            </a:fld>
            <a:endParaRPr lang="en-US" altLang="en-US" sz="1200">
              <a:latin typeface="Calibri" panose="020F0502020204030204" pitchFamily="34" charset="0"/>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9118600" cy="6773863"/>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FFCCCC"/>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a:xfrm>
            <a:off x="533400" y="1524000"/>
            <a:ext cx="8229600" cy="4525963"/>
          </a:xfrm>
        </p:spPr>
        <p:txBody>
          <a:bodyPr/>
          <a:lstStyle/>
          <a:p>
            <a:pPr marL="109538" indent="0">
              <a:buFont typeface="Wingdings 3" panose="05040102010807070707" pitchFamily="18" charset="2"/>
              <a:buNone/>
            </a:pPr>
            <a:endParaRPr lang="en-US" altLang="en-US" smtClean="0"/>
          </a:p>
          <a:p>
            <a:pPr marL="109538" indent="0">
              <a:buFont typeface="Wingdings 3" panose="05040102010807070707" pitchFamily="18" charset="2"/>
              <a:buNone/>
            </a:pPr>
            <a:r>
              <a:rPr lang="en-US" altLang="en-US" smtClean="0"/>
              <a:t>National Archives</a:t>
            </a:r>
          </a:p>
          <a:p>
            <a:pPr marL="109538" indent="0">
              <a:buFont typeface="Wingdings 3" panose="05040102010807070707" pitchFamily="18" charset="2"/>
              <a:buNone/>
            </a:pPr>
            <a:r>
              <a:rPr lang="en-US" altLang="en-US" smtClean="0"/>
              <a:t>And Records</a:t>
            </a:r>
          </a:p>
          <a:p>
            <a:pPr marL="109538" indent="0">
              <a:buFont typeface="Wingdings 3" panose="05040102010807070707" pitchFamily="18" charset="2"/>
              <a:buNone/>
            </a:pPr>
            <a:r>
              <a:rPr lang="en-US" altLang="en-US" smtClean="0"/>
              <a:t>Administration</a:t>
            </a:r>
          </a:p>
        </p:txBody>
      </p:sp>
      <p:sp>
        <p:nvSpPr>
          <p:cNvPr id="3" name="Title 2"/>
          <p:cNvSpPr>
            <a:spLocks noGrp="1"/>
          </p:cNvSpPr>
          <p:nvPr>
            <p:ph type="title"/>
          </p:nvPr>
        </p:nvSpPr>
        <p:spPr/>
        <p:txBody>
          <a:bodyPr>
            <a:normAutofit fontScale="90000"/>
          </a:bodyPr>
          <a:lstStyle/>
          <a:p>
            <a:pPr marL="109728" fontAlgn="auto">
              <a:spcAft>
                <a:spcPts val="0"/>
              </a:spcAft>
              <a:defRPr/>
            </a:pPr>
            <a:r>
              <a:rPr lang="en-US" dirty="0" smtClean="0"/>
              <a:t/>
            </a:r>
            <a:br>
              <a:rPr lang="en-US" dirty="0" smtClean="0"/>
            </a:br>
            <a:r>
              <a:rPr lang="en-US" dirty="0" smtClean="0"/>
              <a:t>Federal</a:t>
            </a:r>
            <a:r>
              <a:rPr lang="en-US" dirty="0"/>
              <a:t/>
            </a:r>
            <a:br>
              <a:rPr lang="en-US" dirty="0"/>
            </a:br>
            <a:r>
              <a:rPr lang="en-US" dirty="0"/>
              <a:t>Government:</a:t>
            </a:r>
            <a:br>
              <a:rPr lang="en-US" dirty="0"/>
            </a:br>
            <a:endParaRPr lang="en-US" dirty="0"/>
          </a:p>
        </p:txBody>
      </p:sp>
      <p:pic>
        <p:nvPicPr>
          <p:cNvPr id="501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700"/>
            <a:ext cx="5213350" cy="68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41BCDBFB-157E-4097-AC7D-044ECEE60EE2}" type="slidenum">
              <a:rPr lang="en-US" altLang="en-US"/>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025900"/>
          </a:xfrm>
        </p:spPr>
        <p:txBody>
          <a:bodyPr>
            <a:normAutofit fontScale="62500" lnSpcReduction="20000"/>
          </a:bodyPr>
          <a:lstStyle/>
          <a:p>
            <a:pPr marL="109728" indent="0" fontAlgn="auto">
              <a:spcAft>
                <a:spcPts val="0"/>
              </a:spcAft>
              <a:buFont typeface="Wingdings 3"/>
              <a:buNone/>
              <a:defRPr/>
            </a:pPr>
            <a:r>
              <a:rPr lang="en-US" b="1" u="sng" dirty="0" smtClean="0"/>
              <a:t>12272</a:t>
            </a:r>
            <a:r>
              <a:rPr lang="en-US" b="1" u="sng" dirty="0"/>
              <a:t>.</a:t>
            </a:r>
            <a:endParaRPr lang="en-US" b="1" dirty="0"/>
          </a:p>
          <a:p>
            <a:pPr marL="109728" indent="0">
              <a:spcAft>
                <a:spcPts val="0"/>
              </a:spcAft>
              <a:buFont typeface="Wingdings 3"/>
              <a:buNone/>
              <a:defRPr/>
            </a:pPr>
            <a:r>
              <a:rPr lang="en-US" dirty="0"/>
              <a:t>   </a:t>
            </a:r>
          </a:p>
          <a:p>
            <a:pPr marL="109728" indent="0">
              <a:spcAft>
                <a:spcPts val="0"/>
              </a:spcAft>
              <a:buFont typeface="Wingdings 3"/>
              <a:buNone/>
              <a:defRPr/>
            </a:pPr>
            <a:r>
              <a:rPr lang="en-US" dirty="0"/>
              <a:t>(a) The Secretary of State shall establish and administer a records management program that will apply efficient and economical management methods to the creation, utilization, maintenance, retention, preservation, and disposal of state records</a:t>
            </a:r>
            <a:r>
              <a:rPr lang="en-US" dirty="0" smtClean="0"/>
              <a:t>.</a:t>
            </a:r>
          </a:p>
          <a:p>
            <a:pPr marL="109728" indent="0">
              <a:spcAft>
                <a:spcPts val="0"/>
              </a:spcAft>
              <a:buFont typeface="Wingdings 3"/>
              <a:buNone/>
              <a:defRPr/>
            </a:pPr>
            <a:endParaRPr lang="en-US" dirty="0" smtClean="0"/>
          </a:p>
          <a:p>
            <a:pPr marL="109728" indent="0">
              <a:spcAft>
                <a:spcPts val="0"/>
              </a:spcAft>
              <a:buFont typeface="Wingdings 3"/>
              <a:buNone/>
              <a:defRPr/>
            </a:pPr>
            <a:r>
              <a:rPr lang="en-US" dirty="0" smtClean="0"/>
              <a:t>(</a:t>
            </a:r>
            <a:r>
              <a:rPr lang="en-US" dirty="0"/>
              <a:t>b) The duties of the Secretary of State shall include, but shall not be limited to</a:t>
            </a:r>
            <a:r>
              <a:rPr lang="en-US" dirty="0" smtClean="0"/>
              <a:t>:</a:t>
            </a:r>
          </a:p>
          <a:p>
            <a:pPr marL="109728" indent="0">
              <a:spcAft>
                <a:spcPts val="0"/>
              </a:spcAft>
              <a:buFont typeface="Wingdings 3"/>
              <a:buNone/>
              <a:defRPr/>
            </a:pPr>
            <a:endParaRPr lang="en-US" dirty="0" smtClean="0"/>
          </a:p>
          <a:p>
            <a:pPr marL="365760" lvl="1" indent="0">
              <a:spcBef>
                <a:spcPts val="324"/>
              </a:spcBef>
              <a:spcAft>
                <a:spcPts val="0"/>
              </a:spcAft>
              <a:buFont typeface="Verdana"/>
              <a:buNone/>
              <a:defRPr/>
            </a:pPr>
            <a:r>
              <a:rPr lang="en-US" dirty="0" smtClean="0"/>
              <a:t>(</a:t>
            </a:r>
            <a:r>
              <a:rPr lang="en-US" dirty="0"/>
              <a:t>1) Establishing standards, procedures, and techniques for effective management of records</a:t>
            </a:r>
            <a:r>
              <a:rPr lang="en-US" dirty="0" smtClean="0"/>
              <a:t>.</a:t>
            </a:r>
          </a:p>
          <a:p>
            <a:pPr marL="365760" lvl="1" indent="0">
              <a:spcBef>
                <a:spcPts val="324"/>
              </a:spcBef>
              <a:spcAft>
                <a:spcPts val="0"/>
              </a:spcAft>
              <a:buFont typeface="Verdana"/>
              <a:buNone/>
              <a:defRPr/>
            </a:pPr>
            <a:r>
              <a:rPr lang="en-US" dirty="0" smtClean="0"/>
              <a:t>(</a:t>
            </a:r>
            <a:r>
              <a:rPr lang="en-US" dirty="0"/>
              <a:t>2) Obtaining from agencies reports required for the administration of the program</a:t>
            </a:r>
            <a:r>
              <a:rPr lang="en-US" dirty="0" smtClean="0"/>
              <a:t>.</a:t>
            </a:r>
          </a:p>
          <a:p>
            <a:pPr marL="109728" indent="0">
              <a:spcAft>
                <a:spcPts val="0"/>
              </a:spcAft>
              <a:buFont typeface="Wingdings 3"/>
              <a:buNone/>
              <a:defRPr/>
            </a:pPr>
            <a:endParaRPr lang="en-US" dirty="0" smtClean="0"/>
          </a:p>
          <a:p>
            <a:pPr marL="109728" indent="0">
              <a:spcAft>
                <a:spcPts val="0"/>
              </a:spcAft>
              <a:buFont typeface="Wingdings 3"/>
              <a:buNone/>
              <a:defRPr/>
            </a:pPr>
            <a:endParaRPr lang="en-US" dirty="0"/>
          </a:p>
          <a:p>
            <a:pPr marL="109728" indent="0">
              <a:spcAft>
                <a:spcPts val="0"/>
              </a:spcAft>
              <a:buFont typeface="Wingdings 3"/>
              <a:buNone/>
              <a:defRPr/>
            </a:pPr>
            <a:r>
              <a:rPr lang="en-US" sz="2000" i="1" dirty="0"/>
              <a:t>(Added by Stats. 2014, Ch. 28, Sec. 24. Effective June 20, 2014.)</a:t>
            </a:r>
            <a:endParaRPr lang="en-US" sz="2000" dirty="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a:xfrm>
            <a:off x="457200" y="274638"/>
            <a:ext cx="8229600" cy="1554162"/>
          </a:xfrm>
        </p:spPr>
        <p:txBody>
          <a:bodyPr>
            <a:normAutofit fontScale="90000"/>
          </a:bodyPr>
          <a:lstStyle/>
          <a:p>
            <a:pPr marL="109728" algn="ctr" fontAlgn="auto">
              <a:spcAft>
                <a:spcPts val="0"/>
              </a:spcAft>
              <a:defRPr/>
            </a:pPr>
            <a:r>
              <a:rPr lang="en-US" i="1" dirty="0" smtClean="0"/>
              <a:t/>
            </a:r>
            <a:br>
              <a:rPr lang="en-US" i="1" dirty="0" smtClean="0"/>
            </a:br>
            <a:r>
              <a:rPr lang="en-US" i="1" dirty="0" smtClean="0"/>
              <a:t>State </a:t>
            </a:r>
            <a:r>
              <a:rPr lang="en-US" i="1" dirty="0"/>
              <a:t>Records Management Act </a:t>
            </a:r>
            <a:br>
              <a:rPr lang="en-US" i="1" dirty="0"/>
            </a:br>
            <a:r>
              <a:rPr lang="en-US" i="1" dirty="0"/>
              <a:t>[Govt. Code 12270 – 12279]</a:t>
            </a:r>
            <a:br>
              <a:rPr lang="en-US" i="1" dirty="0"/>
            </a:br>
            <a:endParaRPr lang="en-US" dirty="0"/>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EEB2270-87C9-44EF-AE82-2FE1010CBE3B}" type="slidenum">
              <a:rPr lang="en-US" altLang="en-US"/>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fontScale="92500" lnSpcReduction="10000"/>
          </a:bodyPr>
          <a:lstStyle/>
          <a:p>
            <a:pPr marL="365760" indent="-256032" fontAlgn="auto">
              <a:spcAft>
                <a:spcPts val="0"/>
              </a:spcAft>
              <a:buFont typeface="Wingdings 3"/>
              <a:buChar char=""/>
              <a:defRPr/>
            </a:pPr>
            <a:r>
              <a:rPr lang="en-US" dirty="0" smtClean="0"/>
              <a:t>The State Records </a:t>
            </a:r>
            <a:r>
              <a:rPr lang="en-US" dirty="0"/>
              <a:t>Management </a:t>
            </a:r>
            <a:r>
              <a:rPr lang="en-US" dirty="0" smtClean="0"/>
              <a:t>Act </a:t>
            </a:r>
            <a:r>
              <a:rPr lang="en-US" b="1" u="sng" dirty="0" smtClean="0"/>
              <a:t>does not </a:t>
            </a:r>
            <a:r>
              <a:rPr lang="en-US" dirty="0"/>
              <a:t>apply to local government, county and/or </a:t>
            </a:r>
            <a:r>
              <a:rPr lang="en-US" dirty="0" smtClean="0"/>
              <a:t>city government agencies.</a:t>
            </a:r>
          </a:p>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There is no standardized </a:t>
            </a:r>
            <a:r>
              <a:rPr lang="en-US" dirty="0"/>
              <a:t>program </a:t>
            </a:r>
            <a:r>
              <a:rPr lang="en-US" dirty="0" smtClean="0"/>
              <a:t>of accountability </a:t>
            </a:r>
            <a:r>
              <a:rPr lang="en-US" dirty="0"/>
              <a:t>for </a:t>
            </a:r>
            <a:r>
              <a:rPr lang="en-US" dirty="0" smtClean="0"/>
              <a:t>treatment </a:t>
            </a:r>
            <a:r>
              <a:rPr lang="en-US" dirty="0"/>
              <a:t>of public </a:t>
            </a:r>
            <a:r>
              <a:rPr lang="en-US" dirty="0" smtClean="0"/>
              <a:t>records on the local level of government.</a:t>
            </a:r>
          </a:p>
          <a:p>
            <a:pPr marL="109728" indent="0" fontAlgn="auto">
              <a:spcAft>
                <a:spcPts val="0"/>
              </a:spcAft>
              <a:buFont typeface="Wingdings 3"/>
              <a:buNone/>
              <a:defRPr/>
            </a:pPr>
            <a:r>
              <a:rPr lang="en-US" dirty="0" smtClean="0"/>
              <a:t> </a:t>
            </a:r>
          </a:p>
          <a:p>
            <a:pPr marL="365760" indent="-256032" fontAlgn="auto">
              <a:spcAft>
                <a:spcPts val="0"/>
              </a:spcAft>
              <a:buFont typeface="Wingdings 3"/>
              <a:buChar char=""/>
              <a:defRPr/>
            </a:pPr>
            <a:r>
              <a:rPr lang="en-US" dirty="0" smtClean="0"/>
              <a:t>Nor </a:t>
            </a:r>
            <a:r>
              <a:rPr lang="en-US" dirty="0"/>
              <a:t>does local government have standard retention </a:t>
            </a:r>
            <a:r>
              <a:rPr lang="en-US" dirty="0" smtClean="0"/>
              <a:t>periods for </a:t>
            </a:r>
            <a:r>
              <a:rPr lang="en-US" dirty="0"/>
              <a:t>various record categories other than certain record types identified in </a:t>
            </a:r>
            <a:r>
              <a:rPr lang="en-US" dirty="0" smtClean="0"/>
              <a:t>government codes </a:t>
            </a:r>
            <a:r>
              <a:rPr lang="en-US" dirty="0"/>
              <a:t>that mandate specific local </a:t>
            </a:r>
            <a:r>
              <a:rPr lang="en-US" dirty="0" smtClean="0"/>
              <a:t> programs</a:t>
            </a:r>
            <a:r>
              <a:rPr lang="en-US" dirty="0"/>
              <a:t>. </a:t>
            </a:r>
            <a:endParaRPr lang="en-US" dirty="0" smtClean="0"/>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lang="en-US" dirty="0" smtClean="0"/>
              <a:t>Local Government</a:t>
            </a:r>
            <a:endParaRPr lang="en-US" dirty="0"/>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51AD20A-D543-4C23-9E98-36C6A80F0E00}" type="slidenum">
              <a:rPr lang="en-US" altLang="en-US"/>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14600" y="228600"/>
            <a:ext cx="5943600" cy="838200"/>
          </a:xfrm>
        </p:spPr>
        <p:txBody>
          <a:bodyPr/>
          <a:lstStyle/>
          <a:p>
            <a:r>
              <a:rPr lang="en-US" altLang="en-US" smtClean="0">
                <a:latin typeface="Arial" panose="020B0604020202020204" pitchFamily="34" charset="0"/>
                <a:cs typeface="Arial" panose="020B0604020202020204" pitchFamily="34" charset="0"/>
              </a:rPr>
              <a:t>The Record Lifecycle</a:t>
            </a:r>
          </a:p>
        </p:txBody>
      </p:sp>
      <p:sp>
        <p:nvSpPr>
          <p:cNvPr id="16387" name="Content Placeholder 2"/>
          <p:cNvSpPr>
            <a:spLocks noGrp="1"/>
          </p:cNvSpPr>
          <p:nvPr>
            <p:ph idx="1"/>
          </p:nvPr>
        </p:nvSpPr>
        <p:spPr>
          <a:xfrm>
            <a:off x="381000" y="1600200"/>
            <a:ext cx="8386763" cy="4724400"/>
          </a:xfrm>
        </p:spPr>
        <p:txBody>
          <a:bodyPr/>
          <a:lstStyle/>
          <a:p>
            <a:pPr marL="457200" lvl="1" indent="0">
              <a:buFontTx/>
              <a:buNone/>
            </a:pPr>
            <a:r>
              <a:rPr lang="en-US" altLang="en-US" sz="2400" b="1" smtClean="0">
                <a:latin typeface="Arial" panose="020B0604020202020204" pitchFamily="34" charset="0"/>
                <a:cs typeface="Arial" panose="020B0604020202020204" pitchFamily="34" charset="0"/>
              </a:rPr>
              <a:t>Creation </a:t>
            </a:r>
            <a:r>
              <a:rPr lang="en-US" altLang="en-US" sz="2400" smtClean="0">
                <a:latin typeface="Arial" panose="020B0604020202020204" pitchFamily="34" charset="0"/>
                <a:cs typeface="Arial" panose="020B0604020202020204" pitchFamily="34" charset="0"/>
              </a:rPr>
              <a:t>(</a:t>
            </a:r>
            <a:r>
              <a:rPr lang="en-US" altLang="en-US" sz="2400" u="sng" smtClean="0">
                <a:latin typeface="Arial" panose="020B0604020202020204" pitchFamily="34" charset="0"/>
                <a:cs typeface="Arial" panose="020B0604020202020204" pitchFamily="34" charset="0"/>
              </a:rPr>
              <a:t>creation or receipt </a:t>
            </a:r>
            <a:r>
              <a:rPr lang="en-US" altLang="en-US" sz="2400" smtClean="0">
                <a:latin typeface="Arial" panose="020B0604020202020204" pitchFamily="34" charset="0"/>
                <a:cs typeface="Arial" panose="020B0604020202020204" pitchFamily="34" charset="0"/>
              </a:rPr>
              <a:t>AND </a:t>
            </a:r>
            <a:r>
              <a:rPr lang="en-US" altLang="en-US" sz="2400" u="sng" smtClean="0">
                <a:latin typeface="Arial" panose="020B0604020202020204" pitchFamily="34" charset="0"/>
                <a:cs typeface="Arial" panose="020B0604020202020204" pitchFamily="34" charset="0"/>
              </a:rPr>
              <a:t>declaration</a:t>
            </a:r>
            <a:r>
              <a:rPr lang="en-US" altLang="en-US" sz="2400" smtClean="0">
                <a:latin typeface="Arial" panose="020B0604020202020204" pitchFamily="34" charset="0"/>
                <a:cs typeface="Arial" panose="020B0604020202020204" pitchFamily="34" charset="0"/>
              </a:rPr>
              <a:t>)</a:t>
            </a:r>
          </a:p>
          <a:p>
            <a:pPr marL="457200" lvl="1" indent="0">
              <a:buFontTx/>
              <a:buNone/>
            </a:pPr>
            <a:endParaRPr lang="en-US" altLang="en-US" sz="2400" b="1" smtClean="0">
              <a:latin typeface="Arial" panose="020B0604020202020204" pitchFamily="34" charset="0"/>
              <a:cs typeface="Arial" panose="020B0604020202020204" pitchFamily="34" charset="0"/>
            </a:endParaRPr>
          </a:p>
          <a:p>
            <a:pPr marL="457200" lvl="1" indent="0">
              <a:buFontTx/>
              <a:buNone/>
            </a:pPr>
            <a:r>
              <a:rPr lang="en-US" altLang="en-US" sz="2400" b="1" smtClean="0">
                <a:latin typeface="Arial" panose="020B0604020202020204" pitchFamily="34" charset="0"/>
                <a:cs typeface="Arial" panose="020B0604020202020204" pitchFamily="34" charset="0"/>
              </a:rPr>
              <a:t>Use / Maintenance</a:t>
            </a:r>
            <a:r>
              <a:rPr lang="en-US" altLang="en-US" sz="2400" smtClean="0">
                <a:latin typeface="Arial" panose="020B0604020202020204" pitchFamily="34" charset="0"/>
                <a:cs typeface="Arial" panose="020B0604020202020204" pitchFamily="34" charset="0"/>
              </a:rPr>
              <a:t> (regulation of </a:t>
            </a:r>
            <a:r>
              <a:rPr lang="en-US" altLang="en-US" sz="2400" u="sng" smtClean="0">
                <a:latin typeface="Arial" panose="020B0604020202020204" pitchFamily="34" charset="0"/>
                <a:cs typeface="Arial" panose="020B0604020202020204" pitchFamily="34" charset="0"/>
              </a:rPr>
              <a:t>storage, access and distribution</a:t>
            </a:r>
            <a:r>
              <a:rPr lang="en-US" altLang="en-US" sz="2400" smtClean="0">
                <a:latin typeface="Arial" panose="020B0604020202020204" pitchFamily="34" charset="0"/>
                <a:cs typeface="Arial" panose="020B0604020202020204" pitchFamily="34" charset="0"/>
              </a:rPr>
              <a:t>)</a:t>
            </a:r>
          </a:p>
          <a:p>
            <a:pPr marL="457200" lvl="1" indent="0">
              <a:buFontTx/>
              <a:buNone/>
            </a:pPr>
            <a:endParaRPr lang="en-US" altLang="en-US" sz="2400" smtClean="0">
              <a:latin typeface="Arial" panose="020B0604020202020204" pitchFamily="34" charset="0"/>
              <a:cs typeface="Arial" panose="020B0604020202020204" pitchFamily="34" charset="0"/>
            </a:endParaRPr>
          </a:p>
          <a:p>
            <a:pPr marL="457200" lvl="1" indent="0">
              <a:buFontTx/>
              <a:buNone/>
            </a:pPr>
            <a:r>
              <a:rPr lang="en-US" altLang="en-US" sz="2400" b="1" smtClean="0">
                <a:latin typeface="Arial" panose="020B0604020202020204" pitchFamily="34" charset="0"/>
                <a:cs typeface="Arial" panose="020B0604020202020204" pitchFamily="34" charset="0"/>
              </a:rPr>
              <a:t>Inactive Preservation</a:t>
            </a:r>
            <a:r>
              <a:rPr lang="en-US" altLang="en-US" sz="2400" smtClean="0">
                <a:latin typeface="Arial" panose="020B0604020202020204" pitchFamily="34" charset="0"/>
                <a:cs typeface="Arial" panose="020B0604020202020204" pitchFamily="34" charset="0"/>
              </a:rPr>
              <a:t> (a record </a:t>
            </a:r>
            <a:r>
              <a:rPr lang="en-US" altLang="en-US" sz="2400" u="sng" smtClean="0">
                <a:latin typeface="Arial" panose="020B0604020202020204" pitchFamily="34" charset="0"/>
                <a:cs typeface="Arial" panose="020B0604020202020204" pitchFamily="34" charset="0"/>
              </a:rPr>
              <a:t>no longer needed to conduct active business</a:t>
            </a:r>
            <a:r>
              <a:rPr lang="en-US" altLang="en-US" sz="2400" smtClean="0">
                <a:latin typeface="Arial" panose="020B0604020202020204" pitchFamily="34" charset="0"/>
                <a:cs typeface="Arial" panose="020B0604020202020204" pitchFamily="34" charset="0"/>
              </a:rPr>
              <a:t>, but with ongoing value as evidence)</a:t>
            </a:r>
          </a:p>
          <a:p>
            <a:pPr marL="457200" lvl="1" indent="0">
              <a:buFontTx/>
              <a:buNone/>
            </a:pPr>
            <a:endParaRPr lang="en-US" altLang="en-US" sz="2400" smtClean="0">
              <a:latin typeface="Arial" panose="020B0604020202020204" pitchFamily="34" charset="0"/>
              <a:cs typeface="Arial" panose="020B0604020202020204" pitchFamily="34" charset="0"/>
            </a:endParaRPr>
          </a:p>
          <a:p>
            <a:pPr marL="457200" lvl="1" indent="0">
              <a:buFontTx/>
              <a:buNone/>
            </a:pPr>
            <a:r>
              <a:rPr lang="en-US" altLang="en-US" sz="2400" b="1" smtClean="0">
                <a:latin typeface="Arial" panose="020B0604020202020204" pitchFamily="34" charset="0"/>
                <a:cs typeface="Arial" panose="020B0604020202020204" pitchFamily="34" charset="0"/>
              </a:rPr>
              <a:t>Disposition</a:t>
            </a:r>
            <a:r>
              <a:rPr lang="en-US" altLang="en-US" sz="2400" smtClean="0">
                <a:latin typeface="Arial" panose="020B0604020202020204" pitchFamily="34" charset="0"/>
                <a:cs typeface="Arial" panose="020B0604020202020204" pitchFamily="34" charset="0"/>
              </a:rPr>
              <a:t> (</a:t>
            </a:r>
            <a:r>
              <a:rPr lang="en-US" altLang="en-US" sz="2400" u="sng" smtClean="0">
                <a:latin typeface="Arial" panose="020B0604020202020204" pitchFamily="34" charset="0"/>
                <a:cs typeface="Arial" panose="020B0604020202020204" pitchFamily="34" charset="0"/>
              </a:rPr>
              <a:t>destruction</a:t>
            </a:r>
            <a:r>
              <a:rPr lang="en-US" altLang="en-US" sz="2400" smtClean="0">
                <a:latin typeface="Arial" panose="020B0604020202020204" pitchFamily="34" charset="0"/>
                <a:cs typeface="Arial" panose="020B0604020202020204" pitchFamily="34" charset="0"/>
              </a:rPr>
              <a:t>, </a:t>
            </a:r>
            <a:r>
              <a:rPr lang="en-US" altLang="en-US" sz="2400" u="sng" smtClean="0">
                <a:latin typeface="Arial" panose="020B0604020202020204" pitchFamily="34" charset="0"/>
                <a:cs typeface="Arial" panose="020B0604020202020204" pitchFamily="34" charset="0"/>
              </a:rPr>
              <a:t>transfer</a:t>
            </a:r>
            <a:r>
              <a:rPr lang="en-US" altLang="en-US" sz="2400" smtClean="0">
                <a:latin typeface="Arial" panose="020B0604020202020204" pitchFamily="34" charset="0"/>
                <a:cs typeface="Arial" panose="020B0604020202020204" pitchFamily="34" charset="0"/>
              </a:rPr>
              <a:t> to another entity, or </a:t>
            </a:r>
            <a:r>
              <a:rPr lang="en-US" altLang="en-US" sz="2400" u="sng" smtClean="0">
                <a:latin typeface="Arial" panose="020B0604020202020204" pitchFamily="34" charset="0"/>
                <a:cs typeface="Arial" panose="020B0604020202020204" pitchFamily="34" charset="0"/>
              </a:rPr>
              <a:t>permanent preservation</a:t>
            </a:r>
            <a:r>
              <a:rPr lang="en-US" altLang="en-US" sz="2400" smtClean="0">
                <a:latin typeface="Arial" panose="020B0604020202020204" pitchFamily="34" charset="0"/>
                <a:cs typeface="Arial" panose="020B0604020202020204" pitchFamily="34" charset="0"/>
              </a:rPr>
              <a:t>)</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1D621195-9FA3-4DBE-9457-B6D0EA833F7F}" type="slidenum">
              <a:rPr lang="en-US" altLang="en-US" sz="1200">
                <a:latin typeface="Calibri" panose="020F0502020204030204" pitchFamily="34" charset="0"/>
              </a:rPr>
              <a:pPr eaLnBrk="1" hangingPunct="1">
                <a:spcBef>
                  <a:spcPct val="0"/>
                </a:spcBef>
                <a:buClrTx/>
                <a:buFontTx/>
                <a:buNone/>
              </a:pPr>
              <a:t>4</a:t>
            </a:fld>
            <a:endParaRPr lang="en-US" altLang="en-US" sz="120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Created in 1999 (Govt. Code, section 12236)</a:t>
            </a:r>
          </a:p>
          <a:p>
            <a:pPr marL="109728" indent="0" fontAlgn="auto">
              <a:spcAft>
                <a:spcPts val="0"/>
              </a:spcAft>
              <a:buFont typeface="Wingdings 3"/>
              <a:buNone/>
              <a:defRPr/>
            </a:pPr>
            <a:endParaRPr lang="en-US" dirty="0" smtClean="0"/>
          </a:p>
          <a:p>
            <a:pPr marL="365760" indent="-256032" fontAlgn="auto">
              <a:spcAft>
                <a:spcPts val="0"/>
              </a:spcAft>
              <a:buFont typeface="Wingdings 3"/>
              <a:buChar char=""/>
              <a:defRPr/>
            </a:pPr>
            <a:r>
              <a:rPr lang="en-US" dirty="0" smtClean="0"/>
              <a:t>Function is to provide guidelines to help provide standards and structure, but </a:t>
            </a:r>
            <a:r>
              <a:rPr lang="en-US" u="sng" dirty="0" smtClean="0"/>
              <a:t>does not </a:t>
            </a:r>
            <a:r>
              <a:rPr lang="en-US" dirty="0" smtClean="0"/>
              <a:t>establish retention periods or records retention programs for local government</a:t>
            </a:r>
          </a:p>
          <a:p>
            <a:pPr marL="365760" indent="-256032" fontAlgn="auto">
              <a:spcAft>
                <a:spcPts val="0"/>
              </a:spcAft>
              <a:buFont typeface="Wingdings 3"/>
              <a:buChar char=""/>
              <a:defRPr/>
            </a:pPr>
            <a:endParaRPr lang="en-US" dirty="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fontAlgn="auto">
              <a:spcAft>
                <a:spcPts val="0"/>
              </a:spcAft>
              <a:defRPr/>
            </a:pPr>
            <a:r>
              <a:rPr lang="en-US" dirty="0" smtClean="0"/>
              <a:t>Secretary of State – Local Government Records Program</a:t>
            </a:r>
            <a:endParaRPr lang="en-US"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53E9A07-91EE-418E-9985-821CD454A73F}" type="slidenum">
              <a:rPr lang="en-US" altLang="en-US"/>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3"/>
              <a:buChar char=""/>
              <a:defRPr/>
            </a:pPr>
            <a:endParaRPr lang="en-US" dirty="0" smtClean="0"/>
          </a:p>
          <a:p>
            <a:pPr marL="365760" indent="-256032" fontAlgn="auto">
              <a:spcAft>
                <a:spcPts val="0"/>
              </a:spcAft>
              <a:buFont typeface="Wingdings 3"/>
              <a:buChar char=""/>
              <a:defRPr/>
            </a:pPr>
            <a:r>
              <a:rPr lang="en-US" dirty="0" smtClean="0"/>
              <a:t>Organization hierarchy</a:t>
            </a:r>
          </a:p>
          <a:p>
            <a:pPr marL="365760" indent="-256032" fontAlgn="auto">
              <a:spcAft>
                <a:spcPts val="0"/>
              </a:spcAft>
              <a:buFont typeface="Wingdings 3"/>
              <a:buChar char=""/>
              <a:defRPr/>
            </a:pPr>
            <a:r>
              <a:rPr lang="en-US" dirty="0" smtClean="0"/>
              <a:t>Series descriptions </a:t>
            </a:r>
          </a:p>
          <a:p>
            <a:pPr marL="365760" indent="-256032" fontAlgn="auto">
              <a:spcAft>
                <a:spcPts val="0"/>
              </a:spcAft>
              <a:buFont typeface="Wingdings 3"/>
              <a:buChar char=""/>
              <a:defRPr/>
            </a:pPr>
            <a:r>
              <a:rPr lang="en-US" dirty="0" smtClean="0"/>
              <a:t>Series titles</a:t>
            </a:r>
          </a:p>
          <a:p>
            <a:pPr marL="365760" indent="-256032" fontAlgn="auto">
              <a:spcAft>
                <a:spcPts val="0"/>
              </a:spcAft>
              <a:buFont typeface="Wingdings 3"/>
              <a:buChar char=""/>
              <a:defRPr/>
            </a:pPr>
            <a:r>
              <a:rPr lang="en-US" dirty="0" smtClean="0"/>
              <a:t>Contact information</a:t>
            </a:r>
          </a:p>
          <a:p>
            <a:pPr marL="365760" indent="-256032" fontAlgn="auto">
              <a:spcAft>
                <a:spcPts val="0"/>
              </a:spcAft>
              <a:buFont typeface="Wingdings 3"/>
              <a:buChar char=""/>
              <a:defRPr/>
            </a:pPr>
            <a:r>
              <a:rPr lang="en-US" dirty="0" smtClean="0"/>
              <a:t>Quantity</a:t>
            </a:r>
          </a:p>
          <a:p>
            <a:pPr marL="365760" indent="-256032" fontAlgn="auto">
              <a:spcAft>
                <a:spcPts val="0"/>
              </a:spcAft>
              <a:buFont typeface="Wingdings 3"/>
              <a:buChar char=""/>
              <a:defRPr/>
            </a:pPr>
            <a:r>
              <a:rPr lang="en-US" dirty="0" smtClean="0"/>
              <a:t>Format</a:t>
            </a:r>
          </a:p>
          <a:p>
            <a:pPr marL="365760" indent="-256032" fontAlgn="auto">
              <a:spcAft>
                <a:spcPts val="0"/>
              </a:spcAft>
              <a:buFont typeface="Wingdings 3"/>
              <a:buChar char=""/>
              <a:defRPr/>
            </a:pPr>
            <a:r>
              <a:rPr lang="en-US" dirty="0" smtClean="0"/>
              <a:t>Legal Restrictions</a:t>
            </a:r>
          </a:p>
          <a:p>
            <a:pPr marL="365760" indent="-256032" fontAlgn="auto">
              <a:spcAft>
                <a:spcPts val="0"/>
              </a:spcAft>
              <a:buFont typeface="Wingdings 3"/>
              <a:buChar char=""/>
              <a:defRPr/>
            </a:pPr>
            <a:r>
              <a:rPr lang="en-US" dirty="0" smtClean="0"/>
              <a:t>other</a:t>
            </a:r>
          </a:p>
          <a:p>
            <a:pPr marL="109728" indent="0" fontAlgn="auto">
              <a:spcAft>
                <a:spcPts val="0"/>
              </a:spcAft>
              <a:buFont typeface="Wingdings 3"/>
              <a:buNone/>
              <a:defRPr/>
            </a:pPr>
            <a:r>
              <a:rPr lang="en-US" dirty="0" smtClean="0"/>
              <a:t>	</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lang="en-US" dirty="0" smtClean="0"/>
              <a:t>RRS Benefits</a:t>
            </a:r>
            <a:endParaRPr lang="en-US" dirty="0"/>
          </a:p>
        </p:txBody>
      </p:sp>
      <p:sp>
        <p:nvSpPr>
          <p:cNvPr id="542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607295C-5E88-40F3-BD6B-3CB470B3D290}" type="slidenum">
              <a:rPr lang="en-US" altLang="en-US"/>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10200"/>
          </a:xfrm>
        </p:spPr>
        <p:txBody>
          <a:bodyPr>
            <a:noAutofit/>
          </a:bodyPr>
          <a:lstStyle/>
          <a:p>
            <a:pPr marL="0" indent="0" fontAlgn="auto">
              <a:spcAft>
                <a:spcPts val="0"/>
              </a:spcAft>
              <a:buFont typeface="Wingdings 3"/>
              <a:buNone/>
              <a:defRPr/>
            </a:pPr>
            <a:endParaRPr lang="en-US" sz="1800" dirty="0" smtClean="0"/>
          </a:p>
          <a:p>
            <a:pPr marL="0" indent="0" fontAlgn="auto">
              <a:spcAft>
                <a:spcPts val="0"/>
              </a:spcAft>
              <a:buFont typeface="Wingdings 3"/>
              <a:buNone/>
              <a:defRPr/>
            </a:pPr>
            <a:endParaRPr lang="en-US" sz="1800" dirty="0"/>
          </a:p>
          <a:p>
            <a:pPr marL="0" indent="0" fontAlgn="auto">
              <a:spcAft>
                <a:spcPts val="0"/>
              </a:spcAft>
              <a:buFont typeface="Wingdings 3"/>
              <a:buNone/>
              <a:defRPr/>
            </a:pPr>
            <a:endParaRPr lang="en-US" sz="1800" dirty="0" smtClean="0"/>
          </a:p>
          <a:p>
            <a:pPr marL="0" indent="0" fontAlgn="auto">
              <a:spcAft>
                <a:spcPts val="0"/>
              </a:spcAft>
              <a:buFont typeface="Wingdings 3"/>
              <a:buNone/>
              <a:defRPr/>
            </a:pPr>
            <a:r>
              <a:rPr lang="en-US" sz="2400" dirty="0" smtClean="0"/>
              <a:t>Appraisal</a:t>
            </a:r>
            <a:r>
              <a:rPr lang="en-US" sz="2400" dirty="0"/>
              <a:t>: n. ~ 1. The process of identifying materials offered to an archives that have sufficient value to be accessioned. - 2. The process of determining the length of time records should be retained, based on legal requirements and on their current and potential usefulness. - 3. The process of determining the market value of an item; monetary appraisal</a:t>
            </a:r>
            <a:r>
              <a:rPr lang="en-US" sz="1800" dirty="0" smtClean="0"/>
              <a:t>.</a:t>
            </a:r>
          </a:p>
          <a:p>
            <a:pPr marL="0" indent="0" fontAlgn="auto">
              <a:spcAft>
                <a:spcPts val="0"/>
              </a:spcAft>
              <a:buFont typeface="Wingdings 3"/>
              <a:buNone/>
              <a:defRPr/>
            </a:pPr>
            <a:endParaRPr lang="en-US" sz="1800" dirty="0"/>
          </a:p>
          <a:p>
            <a:pPr marL="0" indent="0" fontAlgn="auto">
              <a:spcAft>
                <a:spcPts val="0"/>
              </a:spcAft>
              <a:buFont typeface="Wingdings 3"/>
              <a:buNone/>
              <a:defRPr/>
            </a:pPr>
            <a:endParaRPr lang="en-US" sz="1800" dirty="0"/>
          </a:p>
          <a:p>
            <a:pPr marL="0" indent="0" fontAlgn="auto">
              <a:spcAft>
                <a:spcPts val="0"/>
              </a:spcAft>
              <a:buFont typeface="Wingdings 3"/>
              <a:buNone/>
              <a:defRPr/>
            </a:pPr>
            <a:r>
              <a:rPr lang="en-US" sz="1400" dirty="0" smtClean="0"/>
              <a:t>(Society </a:t>
            </a:r>
            <a:r>
              <a:rPr lang="en-US" sz="1400" dirty="0"/>
              <a:t>of American </a:t>
            </a:r>
            <a:r>
              <a:rPr lang="en-US" sz="1400" dirty="0" smtClean="0"/>
              <a:t>Archivists, </a:t>
            </a:r>
            <a:r>
              <a:rPr lang="en-US" sz="1400" dirty="0"/>
              <a:t>Glossary of Archival and Records Terminology, </a:t>
            </a:r>
            <a:r>
              <a:rPr lang="en-US" sz="1400" dirty="0" smtClean="0"/>
              <a:t>2005, </a:t>
            </a:r>
            <a:r>
              <a:rPr lang="en-US" sz="1400" dirty="0"/>
              <a:t>by Richard </a:t>
            </a:r>
            <a:r>
              <a:rPr lang="en-US" sz="1400" dirty="0" smtClean="0"/>
              <a:t>Pearce-Moses)</a:t>
            </a:r>
            <a:endParaRPr lang="en-US" sz="1400" dirty="0"/>
          </a:p>
          <a:p>
            <a:pPr marL="365760" indent="-256032" fontAlgn="auto">
              <a:spcAft>
                <a:spcPts val="0"/>
              </a:spcAft>
              <a:buFont typeface="Wingdings 3"/>
              <a:buChar char=""/>
              <a:defRPr/>
            </a:pPr>
            <a:endParaRPr lang="en-US" sz="1600" dirty="0"/>
          </a:p>
        </p:txBody>
      </p:sp>
      <p:sp>
        <p:nvSpPr>
          <p:cNvPr id="2" name="Title 1"/>
          <p:cNvSpPr>
            <a:spLocks noGrp="1"/>
          </p:cNvSpPr>
          <p:nvPr>
            <p:ph type="title"/>
          </p:nvPr>
        </p:nvSpPr>
        <p:spPr>
          <a:xfrm>
            <a:off x="457200" y="274638"/>
            <a:ext cx="8229600" cy="944562"/>
          </a:xfrm>
        </p:spPr>
        <p:txBody>
          <a:bodyPr/>
          <a:lstStyle/>
          <a:p>
            <a:pPr fontAlgn="auto">
              <a:spcAft>
                <a:spcPts val="0"/>
              </a:spcAft>
              <a:defRPr/>
            </a:pPr>
            <a:r>
              <a:rPr lang="en-US" dirty="0" smtClean="0"/>
              <a:t>Appraisal - Definition</a:t>
            </a:r>
            <a:endParaRPr lang="en-US" dirty="0"/>
          </a:p>
        </p:txBody>
      </p:sp>
      <p:sp>
        <p:nvSpPr>
          <p:cNvPr id="553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6791E90E-3D08-4A30-AD17-75532B85299E}" type="slidenum">
              <a:rPr lang="en-US" altLang="en-US"/>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678363"/>
          </a:xfrm>
        </p:spPr>
        <p:txBody>
          <a:bodyPr>
            <a:normAutofit lnSpcReduction="10000"/>
          </a:bodyPr>
          <a:lstStyle/>
          <a:p>
            <a:pPr marL="0" indent="0" algn="ctr" fontAlgn="auto">
              <a:spcAft>
                <a:spcPts val="0"/>
              </a:spcAft>
              <a:buFont typeface="Wingdings 3"/>
              <a:buNone/>
              <a:defRPr/>
            </a:pPr>
            <a:r>
              <a:rPr lang="en-US" b="1" u="sng" dirty="0" smtClean="0"/>
              <a:t>Primary Values</a:t>
            </a:r>
            <a:r>
              <a:rPr lang="en-US" u="sng" dirty="0" smtClean="0"/>
              <a:t>: </a:t>
            </a:r>
          </a:p>
          <a:p>
            <a:pPr marL="0" indent="0" algn="ctr" fontAlgn="auto">
              <a:spcAft>
                <a:spcPts val="0"/>
              </a:spcAft>
              <a:buFont typeface="Wingdings 3"/>
              <a:buNone/>
              <a:defRPr/>
            </a:pPr>
            <a:r>
              <a:rPr lang="en-US" u="sng" dirty="0" smtClean="0"/>
              <a:t>Administrative, Legal, Fiscal</a:t>
            </a:r>
          </a:p>
          <a:p>
            <a:pPr marL="400050" lvl="1" indent="0" fontAlgn="auto">
              <a:spcBef>
                <a:spcPts val="324"/>
              </a:spcBef>
              <a:spcAft>
                <a:spcPts val="0"/>
              </a:spcAft>
              <a:buFont typeface="Verdana"/>
              <a:buNone/>
              <a:defRPr/>
            </a:pPr>
            <a:r>
              <a:rPr lang="en-US" dirty="0" smtClean="0"/>
              <a:t>Generally </a:t>
            </a:r>
            <a:r>
              <a:rPr lang="en-US" dirty="0"/>
              <a:t>speaking, primary values become less important as time passes, although this is not always the case.  Records with still important primary values are usually still active and have not yet reached the end of their approved retention periods. </a:t>
            </a:r>
          </a:p>
          <a:p>
            <a:pPr marL="0" indent="0" fontAlgn="auto">
              <a:spcAft>
                <a:spcPts val="0"/>
              </a:spcAft>
              <a:buFont typeface="Wingdings 3"/>
              <a:buNone/>
              <a:defRPr/>
            </a:pPr>
            <a:r>
              <a:rPr lang="en-US" dirty="0" smtClean="0"/>
              <a:t> </a:t>
            </a:r>
          </a:p>
          <a:p>
            <a:pPr marL="256032" lvl="1" indent="0" fontAlgn="auto">
              <a:spcBef>
                <a:spcPts val="324"/>
              </a:spcBef>
              <a:spcAft>
                <a:spcPts val="0"/>
              </a:spcAft>
              <a:buFont typeface="Verdana"/>
              <a:buNone/>
              <a:defRPr/>
            </a:pPr>
            <a:r>
              <a:rPr lang="en-US" sz="2000" dirty="0" smtClean="0"/>
              <a:t>Examples:  Audit reports, Policies and Procedures, Legislative records, Minutes, Investigative files, Warrant registers.</a:t>
            </a:r>
          </a:p>
          <a:p>
            <a:pPr marL="0" indent="0" fontAlgn="auto">
              <a:spcAft>
                <a:spcPts val="0"/>
              </a:spcAft>
              <a:buFont typeface="Wingdings 3"/>
              <a:buNone/>
              <a:defRPr/>
            </a:pPr>
            <a:endParaRPr lang="en-US" sz="2400" dirty="0"/>
          </a:p>
          <a:p>
            <a:pPr marL="0" indent="0" fontAlgn="auto">
              <a:spcAft>
                <a:spcPts val="0"/>
              </a:spcAft>
              <a:buFont typeface="Wingdings 3"/>
              <a:buNone/>
              <a:defRPr/>
            </a:pPr>
            <a:endParaRPr lang="en-US" sz="2400" dirty="0" smtClean="0"/>
          </a:p>
          <a:p>
            <a:pPr marL="0" indent="0" fontAlgn="auto">
              <a:spcAft>
                <a:spcPts val="0"/>
              </a:spcAft>
              <a:buFont typeface="Wingdings 3"/>
              <a:buNone/>
              <a:defRPr/>
            </a:pPr>
            <a:r>
              <a:rPr lang="en-US" sz="1400" dirty="0"/>
              <a:t>	</a:t>
            </a:r>
            <a:r>
              <a:rPr lang="en-US" sz="1400" dirty="0" smtClean="0"/>
              <a:t>				*per Theodore R. </a:t>
            </a:r>
            <a:r>
              <a:rPr lang="en-US" sz="1400" dirty="0" err="1" smtClean="0"/>
              <a:t>Schellenberg</a:t>
            </a:r>
            <a:endParaRPr lang="en-US" sz="1400" dirty="0"/>
          </a:p>
        </p:txBody>
      </p:sp>
      <p:sp>
        <p:nvSpPr>
          <p:cNvPr id="2" name="Title 1"/>
          <p:cNvSpPr>
            <a:spLocks noGrp="1"/>
          </p:cNvSpPr>
          <p:nvPr>
            <p:ph type="title"/>
          </p:nvPr>
        </p:nvSpPr>
        <p:spPr/>
        <p:txBody>
          <a:bodyPr/>
          <a:lstStyle/>
          <a:p>
            <a:pPr fontAlgn="auto">
              <a:spcAft>
                <a:spcPts val="0"/>
              </a:spcAft>
              <a:defRPr/>
            </a:pPr>
            <a:r>
              <a:rPr lang="en-US" dirty="0" smtClean="0"/>
              <a:t>Appraisal - Archival Values*</a:t>
            </a:r>
            <a:endParaRPr lang="en-US" dirty="0"/>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52C0276D-2CC8-4047-BFC1-25623D159498}" type="slidenum">
              <a:rPr lang="en-US" altLang="en-US"/>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pPr marL="0" indent="0" algn="ctr" fontAlgn="auto">
              <a:spcAft>
                <a:spcPts val="0"/>
              </a:spcAft>
              <a:buFont typeface="Wingdings 3"/>
              <a:buNone/>
              <a:defRPr/>
            </a:pPr>
            <a:r>
              <a:rPr lang="en-US" b="1" u="sng" dirty="0" smtClean="0"/>
              <a:t>Secondary Values</a:t>
            </a:r>
            <a:r>
              <a:rPr lang="en-US" u="sng" dirty="0" smtClean="0"/>
              <a:t>:</a:t>
            </a:r>
          </a:p>
          <a:p>
            <a:pPr marL="0" indent="0" algn="ctr" fontAlgn="auto">
              <a:spcAft>
                <a:spcPts val="0"/>
              </a:spcAft>
              <a:buFont typeface="Wingdings 3"/>
              <a:buNone/>
              <a:defRPr/>
            </a:pPr>
            <a:r>
              <a:rPr lang="en-US" u="sng" dirty="0" smtClean="0"/>
              <a:t>Evidential and Informational </a:t>
            </a:r>
          </a:p>
          <a:p>
            <a:pPr marL="914400" lvl="2" indent="0" fontAlgn="auto">
              <a:spcAft>
                <a:spcPts val="0"/>
              </a:spcAft>
              <a:buFont typeface="Wingdings 2"/>
              <a:buNone/>
              <a:defRPr/>
            </a:pPr>
            <a:endParaRPr lang="en-US" dirty="0" smtClean="0"/>
          </a:p>
          <a:p>
            <a:pPr marL="400050" lvl="1" indent="0" fontAlgn="auto">
              <a:spcBef>
                <a:spcPts val="324"/>
              </a:spcBef>
              <a:spcAft>
                <a:spcPts val="0"/>
              </a:spcAft>
              <a:buFont typeface="Verdana"/>
              <a:buNone/>
              <a:defRPr/>
            </a:pPr>
            <a:r>
              <a:rPr lang="en-US" dirty="0" smtClean="0"/>
              <a:t>These </a:t>
            </a:r>
            <a:r>
              <a:rPr lang="en-US" dirty="0"/>
              <a:t>two values are the principal concerns of archivists.  Evidential values are those used to "determine the organizational structure of an institution, document its procedures, policies and activities, and evaluate its effectiveness."  Informational value is placed on those records that have information about "persons, places, subjects, and things other than the operation of the organization that created them.  Informational values in records are used for studies concerning historical events, social developments, or any subject other than the organization itself</a:t>
            </a:r>
            <a:r>
              <a:rPr lang="en-US" dirty="0" smtClean="0"/>
              <a:t>.“</a:t>
            </a:r>
          </a:p>
          <a:p>
            <a:pPr marL="400050" lvl="1" indent="0" fontAlgn="auto">
              <a:spcBef>
                <a:spcPts val="324"/>
              </a:spcBef>
              <a:spcAft>
                <a:spcPts val="0"/>
              </a:spcAft>
              <a:buFont typeface="Verdana"/>
              <a:buNone/>
              <a:defRPr/>
            </a:pPr>
            <a:endParaRPr lang="en-US" dirty="0" smtClean="0"/>
          </a:p>
          <a:p>
            <a:pPr marL="400050" lvl="1" indent="0" fontAlgn="auto">
              <a:spcBef>
                <a:spcPts val="324"/>
              </a:spcBef>
              <a:spcAft>
                <a:spcPts val="0"/>
              </a:spcAft>
              <a:buFont typeface="Verdana"/>
              <a:buNone/>
              <a:defRPr/>
            </a:pPr>
            <a:r>
              <a:rPr lang="en-US" dirty="0" smtClean="0"/>
              <a:t>Examples:  Minutes, Press Releases, Case files, Licensing Files</a:t>
            </a:r>
            <a:endParaRPr lang="en-US" dirty="0"/>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endParaRPr lang="en-US" dirty="0"/>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6593A6F-56EB-41D8-BD79-FF13D466C2B1}" type="slidenum">
              <a:rPr lang="en-US" altLang="en-US"/>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fontScale="70000" lnSpcReduction="20000"/>
          </a:bodyPr>
          <a:lstStyle/>
          <a:p>
            <a:pPr marL="109728" indent="0" algn="ctr" fontAlgn="auto">
              <a:spcAft>
                <a:spcPts val="0"/>
              </a:spcAft>
              <a:buFont typeface="Wingdings 3"/>
              <a:buNone/>
              <a:defRPr/>
            </a:pPr>
            <a:r>
              <a:rPr lang="en-US" sz="4500" b="1" u="sng" dirty="0" smtClean="0"/>
              <a:t>Intrinsic Value</a:t>
            </a:r>
          </a:p>
          <a:p>
            <a:pPr marL="109728" indent="0" algn="ctr" fontAlgn="auto">
              <a:spcAft>
                <a:spcPts val="0"/>
              </a:spcAft>
              <a:buFont typeface="Wingdings 3"/>
              <a:buNone/>
              <a:defRPr/>
            </a:pPr>
            <a:endParaRPr lang="en-US" u="sng" dirty="0" smtClean="0"/>
          </a:p>
          <a:p>
            <a:pPr marL="109728" indent="0" fontAlgn="auto">
              <a:spcAft>
                <a:spcPts val="0"/>
              </a:spcAft>
              <a:buFont typeface="Wingdings 3"/>
              <a:buNone/>
              <a:defRPr/>
            </a:pPr>
            <a:r>
              <a:rPr lang="en-US" sz="2900" dirty="0" smtClean="0"/>
              <a:t>The </a:t>
            </a:r>
            <a:r>
              <a:rPr lang="en-US" sz="2900" dirty="0"/>
              <a:t>usefulness or significance of an item derived from its physical or associational qualities, inherent in its original form and generally independent of its content, that are integral to its material nature and would be lost in reproduction</a:t>
            </a:r>
            <a:r>
              <a:rPr lang="en-US" sz="2900" dirty="0" smtClean="0"/>
              <a:t>.</a:t>
            </a:r>
          </a:p>
          <a:p>
            <a:pPr marL="109728" indent="0" fontAlgn="auto">
              <a:spcAft>
                <a:spcPts val="0"/>
              </a:spcAft>
              <a:buFont typeface="Wingdings 3"/>
              <a:buNone/>
              <a:defRPr/>
            </a:pPr>
            <a:endParaRPr lang="en-US" sz="2900" dirty="0"/>
          </a:p>
          <a:p>
            <a:pPr marL="109728" indent="0" fontAlgn="auto">
              <a:spcAft>
                <a:spcPts val="0"/>
              </a:spcAft>
              <a:buFont typeface="Wingdings 3"/>
              <a:buNone/>
              <a:defRPr/>
            </a:pPr>
            <a:r>
              <a:rPr lang="en-US" sz="2900" dirty="0"/>
              <a:t>Notes: </a:t>
            </a:r>
            <a:r>
              <a:rPr lang="en-US" sz="2900" dirty="0" smtClean="0"/>
              <a:t>Intrinsic </a:t>
            </a:r>
            <a:r>
              <a:rPr lang="en-US" sz="2900" dirty="0"/>
              <a:t>value may include an item's form, layout, materials, or process. It may also be based on an item's direct relationship to a significant person, activity, event, organization, or place. Intrinsic value is independent of informational or evidential value. A record may have great intrinsic value without significant informational or evidential value; records with significant informational or evidential value may have little intrinsic value. The process of copying a document may sufficiently capture its informational or evidential value but fail to preserve some aspects of the material nature of the original - its intrinsic value - that merit preservation. Hence, documents with significant intrinsic value are often preserved in their original form. </a:t>
            </a:r>
            <a:endParaRPr lang="en-US" sz="2900" dirty="0" smtClean="0"/>
          </a:p>
          <a:p>
            <a:pPr marL="109728" indent="0" fontAlgn="auto">
              <a:spcAft>
                <a:spcPts val="0"/>
              </a:spcAft>
              <a:buFont typeface="Wingdings 3"/>
              <a:buNone/>
              <a:defRPr/>
            </a:pPr>
            <a:endParaRPr lang="en-US" sz="2900" dirty="0"/>
          </a:p>
          <a:p>
            <a:pPr marL="109728" indent="0" fontAlgn="auto">
              <a:spcAft>
                <a:spcPts val="0"/>
              </a:spcAft>
              <a:buFont typeface="Wingdings 3"/>
              <a:buNone/>
              <a:defRPr/>
            </a:pPr>
            <a:r>
              <a:rPr lang="en-US" sz="2000" dirty="0"/>
              <a:t>(Society of American Archivists, Glossary of Archival and Records Terminology,  2005,  by Richard Pearce-Moses)</a:t>
            </a:r>
          </a:p>
          <a:p>
            <a:pPr marL="109728" indent="0" fontAlgn="auto">
              <a:spcAft>
                <a:spcPts val="0"/>
              </a:spcAft>
              <a:buFont typeface="Wingdings 3"/>
              <a:buNone/>
              <a:defRPr/>
            </a:pPr>
            <a:endParaRPr lang="en-US" sz="2000" dirty="0"/>
          </a:p>
          <a:p>
            <a:pPr marL="0" indent="0"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p>
        </p:txBody>
      </p:sp>
      <p:sp>
        <p:nvSpPr>
          <p:cNvPr id="2" name="Title 1"/>
          <p:cNvSpPr>
            <a:spLocks noGrp="1"/>
          </p:cNvSpPr>
          <p:nvPr>
            <p:ph type="title"/>
          </p:nvPr>
        </p:nvSpPr>
        <p:spPr/>
        <p:txBody>
          <a:bodyPr/>
          <a:lstStyle/>
          <a:p>
            <a:pPr fontAlgn="auto">
              <a:spcAft>
                <a:spcPts val="0"/>
              </a:spcAft>
              <a:defRPr/>
            </a:pPr>
            <a:endParaRPr lang="en-US" dirty="0"/>
          </a:p>
        </p:txBody>
      </p:sp>
      <p:sp>
        <p:nvSpPr>
          <p:cNvPr id="583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5A2B8F4-74F8-4AD9-8E21-95673335FB6A}" type="slidenum">
              <a:rPr lang="en-US" altLang="en-US"/>
              <a:pPr/>
              <a:t>45</a:t>
            </a:fld>
            <a:endParaRPr lang="en-US"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marL="400050" lvl="1" indent="0">
              <a:buFont typeface="Verdana" panose="020B0604030504040204" pitchFamily="34" charset="0"/>
              <a:buNone/>
            </a:pPr>
            <a:r>
              <a:rPr lang="en-US" altLang="en-US" sz="3200" smtClean="0"/>
              <a:t>1.  Provenance</a:t>
            </a:r>
          </a:p>
          <a:p>
            <a:pPr marL="400050" lvl="1" indent="0">
              <a:buFont typeface="Verdana" panose="020B0604030504040204" pitchFamily="34" charset="0"/>
              <a:buNone/>
            </a:pPr>
            <a:r>
              <a:rPr lang="en-US" altLang="en-US" sz="3200" smtClean="0"/>
              <a:t>2.  Original Order </a:t>
            </a:r>
          </a:p>
          <a:p>
            <a:pPr marL="400050" lvl="1" indent="0">
              <a:buFont typeface="Verdana" panose="020B0604030504040204" pitchFamily="34" charset="0"/>
              <a:buNone/>
            </a:pPr>
            <a:r>
              <a:rPr lang="en-US" altLang="en-US" sz="3200" smtClean="0"/>
              <a:t>3.  Completeness</a:t>
            </a:r>
          </a:p>
          <a:p>
            <a:pPr marL="400050" lvl="1" indent="0">
              <a:buFont typeface="Verdana" panose="020B0604030504040204" pitchFamily="34" charset="0"/>
              <a:buNone/>
            </a:pPr>
            <a:r>
              <a:rPr lang="en-US" altLang="en-US" sz="3200" smtClean="0"/>
              <a:t>4.  Authenticity and Reliability</a:t>
            </a:r>
          </a:p>
          <a:p>
            <a:pPr marL="400050" lvl="1" indent="0">
              <a:buFont typeface="Verdana" panose="020B0604030504040204" pitchFamily="34" charset="0"/>
              <a:buNone/>
            </a:pPr>
            <a:r>
              <a:rPr lang="en-US" altLang="en-US" sz="3200" smtClean="0"/>
              <a:t>5.  Format</a:t>
            </a:r>
          </a:p>
          <a:p>
            <a:pPr marL="400050" lvl="1" indent="0">
              <a:buFont typeface="Verdana" panose="020B0604030504040204" pitchFamily="34" charset="0"/>
              <a:buNone/>
            </a:pPr>
            <a:r>
              <a:rPr lang="en-US" altLang="en-US" sz="3200" smtClean="0"/>
              <a:t>6.  Cost</a:t>
            </a:r>
          </a:p>
          <a:p>
            <a:pPr marL="400050" lvl="1" indent="0">
              <a:buFont typeface="Verdana" panose="020B0604030504040204" pitchFamily="34" charset="0"/>
              <a:buNone/>
            </a:pPr>
            <a:r>
              <a:rPr lang="en-US" altLang="en-US" sz="3200" smtClean="0"/>
              <a:t>7.  Mission and Collection Policy</a:t>
            </a:r>
          </a:p>
          <a:p>
            <a:pPr marL="0" indent="0">
              <a:buFont typeface="Wingdings 3" panose="05040102010807070707" pitchFamily="18" charset="2"/>
              <a:buNone/>
            </a:pPr>
            <a:endParaRPr lang="en-US" altLang="en-US" smtClean="0"/>
          </a:p>
        </p:txBody>
      </p:sp>
      <p:sp>
        <p:nvSpPr>
          <p:cNvPr id="2" name="Title 1"/>
          <p:cNvSpPr>
            <a:spLocks noGrp="1"/>
          </p:cNvSpPr>
          <p:nvPr>
            <p:ph type="title"/>
          </p:nvPr>
        </p:nvSpPr>
        <p:spPr/>
        <p:txBody>
          <a:bodyPr/>
          <a:lstStyle/>
          <a:p>
            <a:pPr fontAlgn="auto">
              <a:spcAft>
                <a:spcPts val="0"/>
              </a:spcAft>
              <a:defRPr/>
            </a:pPr>
            <a:r>
              <a:rPr lang="en-US" dirty="0" smtClean="0"/>
              <a:t>Other Appraisal Considerations</a:t>
            </a:r>
            <a:endParaRPr lang="en-US" dirty="0"/>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AF72F7AC-2B60-4429-B7F9-D07AFEC0EECC}" type="slidenum">
              <a:rPr lang="en-US" altLang="en-US"/>
              <a:pPr/>
              <a:t>46</a:t>
            </a:fld>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pPr marL="400050" lvl="1" indent="0" algn="ctr">
              <a:buFont typeface="Verdana" panose="020B0604030504040204" pitchFamily="34" charset="0"/>
              <a:buNone/>
            </a:pPr>
            <a:r>
              <a:rPr lang="en-US" altLang="en-US" sz="3200" smtClean="0"/>
              <a:t>Are you the Engine, Caboose or something in between? </a:t>
            </a:r>
          </a:p>
          <a:p>
            <a:pPr marL="400050" lvl="1" indent="0" algn="ctr">
              <a:buFont typeface="Verdana" panose="020B0604030504040204" pitchFamily="34" charset="0"/>
              <a:buNone/>
            </a:pPr>
            <a:endParaRPr lang="en-US" altLang="en-US" sz="3200" smtClean="0"/>
          </a:p>
          <a:p>
            <a:pPr marL="0" indent="0">
              <a:buFont typeface="Wingdings 3" panose="05040102010807070707" pitchFamily="18" charset="2"/>
              <a:buNone/>
            </a:pPr>
            <a:endParaRPr lang="en-US" altLang="en-US" smtClean="0"/>
          </a:p>
        </p:txBody>
      </p:sp>
      <p:sp>
        <p:nvSpPr>
          <p:cNvPr id="2" name="Title 1"/>
          <p:cNvSpPr>
            <a:spLocks noGrp="1"/>
          </p:cNvSpPr>
          <p:nvPr>
            <p:ph type="title"/>
          </p:nvPr>
        </p:nvSpPr>
        <p:spPr/>
        <p:txBody>
          <a:bodyPr>
            <a:normAutofit fontScale="90000"/>
          </a:bodyPr>
          <a:lstStyle/>
          <a:p>
            <a:pPr fontAlgn="auto">
              <a:spcAft>
                <a:spcPts val="0"/>
              </a:spcAft>
              <a:defRPr/>
            </a:pPr>
            <a:r>
              <a:rPr lang="en-US" dirty="0" smtClean="0"/>
              <a:t>When Does Appraisal Take Place</a:t>
            </a:r>
            <a:endParaRPr lang="en-US" dirty="0"/>
          </a:p>
        </p:txBody>
      </p:sp>
      <p:pic>
        <p:nvPicPr>
          <p:cNvPr id="60420" name="Picture 4" descr="C:\Users\sbailey\AppData\Local\Microsoft\Windows\Temporary Internet Files\Content.IE5\N5HT8WA1\MP9001455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67000"/>
            <a:ext cx="36576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35298B2-4299-40E1-A1F9-7CC23A6F57ED}" type="slidenum">
              <a:rPr lang="en-US" altLang="en-US"/>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fontAlgn="auto">
              <a:spcAft>
                <a:spcPts val="0"/>
              </a:spcAft>
              <a:buFont typeface="Wingdings 3"/>
              <a:buNone/>
              <a:defRPr/>
            </a:pPr>
            <a:r>
              <a:rPr lang="en-US" dirty="0" smtClean="0"/>
              <a:t>1. </a:t>
            </a:r>
            <a:r>
              <a:rPr lang="en-US" dirty="0"/>
              <a:t>When records are transferred to the Archives</a:t>
            </a:r>
          </a:p>
          <a:p>
            <a:pPr marL="621792" lvl="1" fontAlgn="auto">
              <a:spcBef>
                <a:spcPts val="324"/>
              </a:spcBef>
              <a:spcAft>
                <a:spcPts val="0"/>
              </a:spcAft>
              <a:buFont typeface="Wingdings" panose="05000000000000000000" pitchFamily="2" charset="2"/>
              <a:buChar char="ü"/>
              <a:defRPr/>
            </a:pPr>
            <a:r>
              <a:rPr lang="en-US" dirty="0" smtClean="0"/>
              <a:t>Accessioning </a:t>
            </a:r>
          </a:p>
          <a:p>
            <a:pPr marL="621792" lvl="1" fontAlgn="auto">
              <a:spcBef>
                <a:spcPts val="324"/>
              </a:spcBef>
              <a:spcAft>
                <a:spcPts val="0"/>
              </a:spcAft>
              <a:buFont typeface="Wingdings" panose="05000000000000000000" pitchFamily="2" charset="2"/>
              <a:buChar char="ü"/>
              <a:defRPr/>
            </a:pPr>
            <a:r>
              <a:rPr lang="en-US" dirty="0" smtClean="0"/>
              <a:t>Processing</a:t>
            </a:r>
            <a:endParaRPr lang="en-US" dirty="0"/>
          </a:p>
          <a:p>
            <a:pPr marL="0" indent="0" fontAlgn="auto">
              <a:spcAft>
                <a:spcPts val="0"/>
              </a:spcAft>
              <a:buFont typeface="Wingdings 3"/>
              <a:buNone/>
              <a:defRPr/>
            </a:pPr>
            <a:endParaRPr lang="en-US" dirty="0" smtClean="0"/>
          </a:p>
          <a:p>
            <a:pPr marL="0" indent="0" fontAlgn="auto">
              <a:spcAft>
                <a:spcPts val="0"/>
              </a:spcAft>
              <a:buFont typeface="Wingdings 3"/>
              <a:buNone/>
              <a:defRPr/>
            </a:pPr>
            <a:r>
              <a:rPr lang="en-US" dirty="0" smtClean="0"/>
              <a:t>2. When records are created</a:t>
            </a:r>
          </a:p>
          <a:p>
            <a:pPr marL="621792" lvl="1" fontAlgn="auto">
              <a:spcBef>
                <a:spcPts val="324"/>
              </a:spcBef>
              <a:spcAft>
                <a:spcPts val="0"/>
              </a:spcAft>
              <a:buFont typeface="Wingdings" panose="05000000000000000000" pitchFamily="2" charset="2"/>
              <a:buChar char="ü"/>
              <a:defRPr/>
            </a:pPr>
            <a:r>
              <a:rPr lang="en-US" dirty="0" smtClean="0"/>
              <a:t>Records Management</a:t>
            </a:r>
          </a:p>
          <a:p>
            <a:pPr marL="365760" indent="-256032" fontAlgn="auto">
              <a:spcAft>
                <a:spcPts val="0"/>
              </a:spcAft>
              <a:buFont typeface="Wingdings 3"/>
              <a:buChar char=""/>
              <a:defRPr/>
            </a:pPr>
            <a:endParaRPr lang="en-US" dirty="0"/>
          </a:p>
          <a:p>
            <a:pPr marL="0" indent="0" fontAlgn="auto">
              <a:spcAft>
                <a:spcPts val="0"/>
              </a:spcAft>
              <a:buFont typeface="Wingdings 3"/>
              <a:buNone/>
              <a:defRPr/>
            </a:pPr>
            <a:r>
              <a:rPr lang="en-US" dirty="0" smtClean="0"/>
              <a:t>3. </a:t>
            </a:r>
            <a:r>
              <a:rPr lang="en-US" dirty="0"/>
              <a:t>Before records exist</a:t>
            </a:r>
          </a:p>
          <a:p>
            <a:pPr marL="621792" lvl="1" fontAlgn="auto">
              <a:spcBef>
                <a:spcPts val="324"/>
              </a:spcBef>
              <a:spcAft>
                <a:spcPts val="0"/>
              </a:spcAft>
              <a:buFont typeface="Wingdings" panose="05000000000000000000" pitchFamily="2" charset="2"/>
              <a:buChar char="ü"/>
              <a:defRPr/>
            </a:pPr>
            <a:r>
              <a:rPr lang="en-US" dirty="0" smtClean="0"/>
              <a:t>Input </a:t>
            </a:r>
            <a:r>
              <a:rPr lang="en-US" dirty="0"/>
              <a:t>into computer systems and standards</a:t>
            </a:r>
          </a:p>
          <a:p>
            <a:pPr marL="0" indent="0" fontAlgn="auto">
              <a:spcAft>
                <a:spcPts val="0"/>
              </a:spcAft>
              <a:buFont typeface="Wingdings 3"/>
              <a:buNone/>
              <a:defRPr/>
            </a:pPr>
            <a:endParaRPr lang="en-US" dirty="0"/>
          </a:p>
        </p:txBody>
      </p:sp>
      <p:sp>
        <p:nvSpPr>
          <p:cNvPr id="2" name="Title 1"/>
          <p:cNvSpPr>
            <a:spLocks noGrp="1"/>
          </p:cNvSpPr>
          <p:nvPr>
            <p:ph type="title"/>
          </p:nvPr>
        </p:nvSpPr>
        <p:spPr/>
        <p:txBody>
          <a:bodyPr/>
          <a:lstStyle/>
          <a:p>
            <a:pPr fontAlgn="auto">
              <a:spcAft>
                <a:spcPts val="0"/>
              </a:spcAft>
              <a:defRPr/>
            </a:pPr>
            <a:r>
              <a:rPr lang="en-US" dirty="0" smtClean="0"/>
              <a:t>When to Appraise Records</a:t>
            </a:r>
            <a:endParaRPr lang="en-US" dirty="0"/>
          </a:p>
        </p:txBody>
      </p:sp>
      <p:sp>
        <p:nvSpPr>
          <p:cNvPr id="614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D19EB0AA-AEFF-4278-B8ED-9FB58F877D2D}" type="slidenum">
              <a:rPr lang="en-US" altLang="en-US"/>
              <a:pPr/>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fontAlgn="auto">
              <a:spcAft>
                <a:spcPts val="0"/>
              </a:spcAft>
              <a:buFont typeface="Wingdings 3"/>
              <a:buChar char=""/>
              <a:defRPr/>
            </a:pPr>
            <a:endParaRPr lang="en-US" dirty="0" smtClean="0"/>
          </a:p>
          <a:p>
            <a:pPr marL="109728" indent="0" fontAlgn="auto">
              <a:spcAft>
                <a:spcPts val="0"/>
              </a:spcAft>
              <a:buFont typeface="Wingdings 3"/>
              <a:buNone/>
              <a:defRPr/>
            </a:pPr>
            <a:r>
              <a:rPr lang="en-US" dirty="0" smtClean="0"/>
              <a:t> </a:t>
            </a:r>
          </a:p>
          <a:p>
            <a:pPr marL="109728" indent="0" fontAlgn="auto">
              <a:spcAft>
                <a:spcPts val="0"/>
              </a:spcAft>
              <a:buFont typeface="Wingdings 3"/>
              <a:buNone/>
              <a:defRPr/>
            </a:pPr>
            <a:r>
              <a:rPr lang="en-US" dirty="0" smtClean="0"/>
              <a:t>Accessions:  First level of appraisal once materials are transferred to the Archives;  Creation of an inventory.</a:t>
            </a:r>
          </a:p>
          <a:p>
            <a:pPr marL="109728" indent="0" fontAlgn="auto">
              <a:spcAft>
                <a:spcPts val="0"/>
              </a:spcAft>
              <a:buFont typeface="Wingdings 3"/>
              <a:buNone/>
              <a:defRPr/>
            </a:pPr>
            <a:endParaRPr lang="en-US" dirty="0"/>
          </a:p>
          <a:p>
            <a:pPr marL="109728" indent="0" fontAlgn="auto">
              <a:spcAft>
                <a:spcPts val="0"/>
              </a:spcAft>
              <a:buFont typeface="Wingdings 3"/>
              <a:buNone/>
              <a:defRPr/>
            </a:pPr>
            <a:r>
              <a:rPr lang="en-US" dirty="0" smtClean="0"/>
              <a:t>Processing:  Detailed appraisal; further understanding of the collection; creation of the finding aid.</a:t>
            </a:r>
          </a:p>
        </p:txBody>
      </p:sp>
      <p:sp>
        <p:nvSpPr>
          <p:cNvPr id="3" name="Title 2"/>
          <p:cNvSpPr>
            <a:spLocks noGrp="1"/>
          </p:cNvSpPr>
          <p:nvPr>
            <p:ph type="title"/>
          </p:nvPr>
        </p:nvSpPr>
        <p:spPr>
          <a:xfrm>
            <a:off x="457200" y="274638"/>
            <a:ext cx="8229600" cy="1249362"/>
          </a:xfrm>
        </p:spPr>
        <p:txBody>
          <a:bodyPr>
            <a:normAutofit fontScale="90000"/>
          </a:bodyPr>
          <a:lstStyle/>
          <a:p>
            <a:pPr algn="ctr" fontAlgn="auto">
              <a:spcAft>
                <a:spcPts val="0"/>
              </a:spcAft>
              <a:defRPr/>
            </a:pPr>
            <a:r>
              <a:rPr lang="en-US" dirty="0" smtClean="0"/>
              <a:t>Appraisal Transferred to the Archives (The Caboose)</a:t>
            </a:r>
            <a:endParaRPr lang="en-US" dirty="0"/>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D65176AC-033C-4C26-8316-15AA07454620}" type="slidenum">
              <a:rPr lang="en-US" altLang="en-US"/>
              <a:pPr/>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957F08C8-36DB-481A-A90E-067BE6053BAB}" type="slidenum">
              <a:rPr lang="en-US" altLang="en-US" sz="1200">
                <a:latin typeface="Calibri" panose="020F0502020204030204" pitchFamily="34" charset="0"/>
              </a:rPr>
              <a:pPr eaLnBrk="1" hangingPunct="1">
                <a:spcBef>
                  <a:spcPct val="0"/>
                </a:spcBef>
                <a:buClrTx/>
                <a:buFontTx/>
                <a:buNone/>
              </a:pPr>
              <a:t>5</a:t>
            </a:fld>
            <a:endParaRPr lang="en-US" altLang="en-US" sz="1200">
              <a:latin typeface="Calibri" panose="020F0502020204030204" pitchFamily="34" charset="0"/>
            </a:endParaRPr>
          </a:p>
        </p:txBody>
      </p:sp>
      <p:sp>
        <p:nvSpPr>
          <p:cNvPr id="17411" name="Rectangle 1031"/>
          <p:cNvSpPr>
            <a:spLocks noGrp="1" noChangeArrowheads="1"/>
          </p:cNvSpPr>
          <p:nvPr>
            <p:ph type="title"/>
          </p:nvPr>
        </p:nvSpPr>
        <p:spPr>
          <a:xfrm>
            <a:off x="1828800" y="228600"/>
            <a:ext cx="6096000" cy="838200"/>
          </a:xfrm>
        </p:spPr>
        <p:txBody>
          <a:bodyPr/>
          <a:lstStyle/>
          <a:p>
            <a:pPr algn="ctr" eaLnBrk="1" hangingPunct="1"/>
            <a:r>
              <a:rPr lang="en-US" altLang="en-US" smtClean="0">
                <a:latin typeface="Arial" panose="020B0604020202020204" pitchFamily="34" charset="0"/>
                <a:cs typeface="Arial" panose="020B0604020202020204" pitchFamily="34" charset="0"/>
              </a:rPr>
              <a:t>Information Lifecycle Management</a:t>
            </a:r>
          </a:p>
        </p:txBody>
      </p:sp>
      <p:sp>
        <p:nvSpPr>
          <p:cNvPr id="6149" name="Rectangle 1035"/>
          <p:cNvSpPr>
            <a:spLocks noGrp="1" noChangeArrowheads="1"/>
          </p:cNvSpPr>
          <p:nvPr>
            <p:ph type="body" idx="1"/>
          </p:nvPr>
        </p:nvSpPr>
        <p:spPr>
          <a:xfrm>
            <a:off x="457200" y="5791200"/>
            <a:ext cx="8229600" cy="1006475"/>
          </a:xfrm>
        </p:spPr>
        <p:txBody>
          <a:bodyPr/>
          <a:lstStyle/>
          <a:p>
            <a:pPr>
              <a:defRPr/>
            </a:pPr>
            <a:r>
              <a:rPr lang="en-US" sz="1800" dirty="0">
                <a:latin typeface="Arial" pitchFamily="34" charset="0"/>
                <a:cs typeface="Arial" pitchFamily="34" charset="0"/>
              </a:rPr>
              <a:t>NOT aimed solely to build out the Information Management node of EDRM</a:t>
            </a:r>
          </a:p>
          <a:p>
            <a:pPr>
              <a:defRPr/>
            </a:pPr>
            <a:r>
              <a:rPr lang="en-US" sz="1800" dirty="0" smtClean="0">
                <a:latin typeface="Arial" pitchFamily="34" charset="0"/>
                <a:cs typeface="Arial" pitchFamily="34" charset="0"/>
              </a:rPr>
              <a:t>NOT </a:t>
            </a:r>
            <a:r>
              <a:rPr lang="en-US" sz="1800" dirty="0">
                <a:latin typeface="Arial" pitchFamily="34" charset="0"/>
                <a:cs typeface="Arial" pitchFamily="34" charset="0"/>
              </a:rPr>
              <a:t>prescriptive; a reference to promote cross-functional collaboration</a:t>
            </a:r>
          </a:p>
          <a:p>
            <a:pPr>
              <a:defRPr/>
            </a:pPr>
            <a:r>
              <a:rPr lang="en-US" sz="1800" dirty="0" smtClean="0">
                <a:latin typeface="Arial" pitchFamily="34" charset="0"/>
                <a:cs typeface="Arial" pitchFamily="34" charset="0"/>
              </a:rPr>
              <a:t>Extensible in numerous directions, such as RIM, compliance, and IT</a:t>
            </a:r>
          </a:p>
          <a:p>
            <a:pPr marL="0" indent="0">
              <a:buFontTx/>
              <a:buNone/>
              <a:defRPr/>
            </a:pPr>
            <a:endParaRPr lang="en-US" sz="2400" dirty="0" smtClean="0">
              <a:latin typeface="Arial" charset="0"/>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19200"/>
            <a:ext cx="5046663" cy="4572000"/>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rgbClr val="FFCCCC"/>
                </a:solidFill>
                <a:miter lim="800000"/>
                <a:headEnd/>
                <a:tailEnd/>
              </a14:hiddenLine>
            </a:ext>
          </a:extLst>
        </p:spPr>
      </p:pic>
      <p:sp>
        <p:nvSpPr>
          <p:cNvPr id="17414" name="TextBox 1"/>
          <p:cNvSpPr txBox="1">
            <a:spLocks noChangeArrowheads="1"/>
          </p:cNvSpPr>
          <p:nvPr/>
        </p:nvSpPr>
        <p:spPr bwMode="auto">
          <a:xfrm>
            <a:off x="228600" y="2938463"/>
            <a:ext cx="25146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spcBef>
                <a:spcPct val="20000"/>
              </a:spcBef>
              <a:buClr>
                <a:srgbClr val="000000"/>
              </a:buClr>
            </a:pPr>
            <a:r>
              <a:rPr lang="en-US" altLang="en-US" sz="2000">
                <a:solidFill>
                  <a:srgbClr val="003F80"/>
                </a:solidFill>
                <a:latin typeface="Arial" panose="020B0604020202020204" pitchFamily="34" charset="0"/>
              </a:rPr>
              <a:t>Developed by the team which developed the Electronic Discovery Reference Model</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fontAlgn="auto">
              <a:spcAft>
                <a:spcPts val="0"/>
              </a:spcAft>
              <a:defRPr/>
            </a:pPr>
            <a:endParaRPr lang="en-US" dirty="0"/>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04800"/>
            <a:ext cx="882967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82D42D43-6C62-42E9-89E0-9C5B87B594BB}" type="slidenum">
              <a:rPr lang="en-US" altLang="en-US"/>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p:txBody>
          <a:bodyPr/>
          <a:lstStyle/>
          <a:p>
            <a:pPr>
              <a:buFont typeface="Wingdings" panose="05000000000000000000" pitchFamily="2" charset="2"/>
              <a:buChar char="ü"/>
            </a:pPr>
            <a:r>
              <a:rPr lang="en-US" altLang="en-US" smtClean="0"/>
              <a:t>Supports Records Management function of scheduling active records</a:t>
            </a:r>
          </a:p>
          <a:p>
            <a:pPr>
              <a:buFont typeface="Wingdings" panose="05000000000000000000" pitchFamily="2" charset="2"/>
              <a:buChar char="ü"/>
            </a:pPr>
            <a:r>
              <a:rPr lang="en-US" altLang="en-US" smtClean="0"/>
              <a:t>The archivist gains a better understanding of the entity creating the records and the records themselves.</a:t>
            </a:r>
          </a:p>
          <a:p>
            <a:pPr>
              <a:buFont typeface="Wingdings" panose="05000000000000000000" pitchFamily="2" charset="2"/>
              <a:buChar char="ü"/>
            </a:pPr>
            <a:r>
              <a:rPr lang="en-US" altLang="en-US" smtClean="0"/>
              <a:t>Buy-In: The creator/user of the record gains an understanding of the value of the record that will eventually be transferred.</a:t>
            </a:r>
          </a:p>
          <a:p>
            <a:pPr>
              <a:buFont typeface="Wingdings" panose="05000000000000000000" pitchFamily="2" charset="2"/>
              <a:buChar char="ü"/>
            </a:pPr>
            <a:r>
              <a:rPr lang="en-US" altLang="en-US" smtClean="0"/>
              <a:t>Further discussion of format and electronic systems</a:t>
            </a:r>
          </a:p>
        </p:txBody>
      </p:sp>
      <p:sp>
        <p:nvSpPr>
          <p:cNvPr id="2" name="Title 1"/>
          <p:cNvSpPr>
            <a:spLocks noGrp="1"/>
          </p:cNvSpPr>
          <p:nvPr>
            <p:ph type="title"/>
          </p:nvPr>
        </p:nvSpPr>
        <p:spPr/>
        <p:txBody>
          <a:bodyPr>
            <a:normAutofit fontScale="90000"/>
          </a:bodyPr>
          <a:lstStyle/>
          <a:p>
            <a:pPr algn="ctr" fontAlgn="auto">
              <a:spcAft>
                <a:spcPts val="0"/>
              </a:spcAft>
              <a:defRPr/>
            </a:pPr>
            <a:r>
              <a:rPr lang="en-US" dirty="0" smtClean="0"/>
              <a:t>Appraisal when Records Are Created (</a:t>
            </a:r>
            <a:r>
              <a:rPr lang="en-US" sz="3600" dirty="0" smtClean="0"/>
              <a:t>Perhaps The Passenger Car?)</a:t>
            </a:r>
            <a:endParaRPr lang="en-US" sz="3600" dirty="0"/>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31938246-7CE8-49B6-B753-627A0CD55872}" type="slidenum">
              <a:rPr lang="en-US" altLang="en-US"/>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p:txBody>
          <a:bodyPr/>
          <a:lstStyle/>
          <a:p>
            <a:endParaRPr lang="en-US" altLang="en-US" smtClean="0"/>
          </a:p>
        </p:txBody>
      </p:sp>
      <p:sp>
        <p:nvSpPr>
          <p:cNvPr id="3" name="Title 2"/>
          <p:cNvSpPr>
            <a:spLocks noGrp="1"/>
          </p:cNvSpPr>
          <p:nvPr>
            <p:ph type="title"/>
          </p:nvPr>
        </p:nvSpPr>
        <p:spPr/>
        <p:txBody>
          <a:bodyPr/>
          <a:lstStyle/>
          <a:p>
            <a:pPr fontAlgn="auto">
              <a:spcAft>
                <a:spcPts val="0"/>
              </a:spcAft>
              <a:defRPr/>
            </a:pPr>
            <a:endParaRPr lang="en-US"/>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0838"/>
            <a:ext cx="7372350" cy="551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79347508-31AD-4457-BE16-203071FEF6C5}" type="slidenum">
              <a:rPr lang="en-US" altLang="en-US"/>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81600"/>
          </a:xfrm>
        </p:spPr>
        <p:txBody>
          <a:bodyPr>
            <a:normAutofit fontScale="92500" lnSpcReduction="10000"/>
          </a:bodyPr>
          <a:lstStyle/>
          <a:p>
            <a:pPr marL="770382" lvl="1" indent="-514350" fontAlgn="auto">
              <a:spcBef>
                <a:spcPts val="324"/>
              </a:spcBef>
              <a:spcAft>
                <a:spcPts val="0"/>
              </a:spcAft>
              <a:buFont typeface="Wingdings" panose="05000000000000000000" pitchFamily="2" charset="2"/>
              <a:buChar char="ü"/>
              <a:defRPr/>
            </a:pPr>
            <a:r>
              <a:rPr lang="en-US" dirty="0" smtClean="0"/>
              <a:t>The archivist gains a better understanding of the entity creating the records and the records themselves. </a:t>
            </a:r>
          </a:p>
          <a:p>
            <a:pPr marL="770382" lvl="1" indent="-514350" fontAlgn="auto">
              <a:spcBef>
                <a:spcPts val="324"/>
              </a:spcBef>
              <a:spcAft>
                <a:spcPts val="0"/>
              </a:spcAft>
              <a:buFont typeface="Wingdings" panose="05000000000000000000" pitchFamily="2" charset="2"/>
              <a:buChar char="ü"/>
              <a:defRPr/>
            </a:pPr>
            <a:endParaRPr lang="en-US" dirty="0" smtClean="0"/>
          </a:p>
          <a:p>
            <a:pPr marL="770382" lvl="1" indent="-514350" fontAlgn="auto">
              <a:spcBef>
                <a:spcPts val="324"/>
              </a:spcBef>
              <a:spcAft>
                <a:spcPts val="0"/>
              </a:spcAft>
              <a:buFont typeface="Wingdings" panose="05000000000000000000" pitchFamily="2" charset="2"/>
              <a:buChar char="ü"/>
              <a:defRPr/>
            </a:pPr>
            <a:r>
              <a:rPr lang="en-US" sz="2400" dirty="0"/>
              <a:t>Supports Records Management function of scheduling active records</a:t>
            </a:r>
          </a:p>
          <a:p>
            <a:pPr marL="770382" lvl="1" indent="-514350" fontAlgn="auto">
              <a:spcBef>
                <a:spcPts val="324"/>
              </a:spcBef>
              <a:spcAft>
                <a:spcPts val="0"/>
              </a:spcAft>
              <a:buFont typeface="Wingdings" panose="05000000000000000000" pitchFamily="2" charset="2"/>
              <a:buChar char="ü"/>
              <a:defRPr/>
            </a:pPr>
            <a:endParaRPr lang="en-US" dirty="0" smtClean="0"/>
          </a:p>
          <a:p>
            <a:pPr marL="770382" lvl="1" indent="-514350" fontAlgn="auto">
              <a:spcBef>
                <a:spcPts val="324"/>
              </a:spcBef>
              <a:spcAft>
                <a:spcPts val="0"/>
              </a:spcAft>
              <a:buFont typeface="Wingdings" panose="05000000000000000000" pitchFamily="2" charset="2"/>
              <a:buChar char="ü"/>
              <a:defRPr/>
            </a:pPr>
            <a:r>
              <a:rPr lang="en-US" dirty="0"/>
              <a:t>Buy-In: The creator/user of the record gains an understanding of the value of the record that will eventually be transferred.</a:t>
            </a:r>
          </a:p>
          <a:p>
            <a:pPr marL="770382" lvl="1" indent="-514350" fontAlgn="auto">
              <a:spcBef>
                <a:spcPts val="324"/>
              </a:spcBef>
              <a:spcAft>
                <a:spcPts val="0"/>
              </a:spcAft>
              <a:buFont typeface="Wingdings" panose="05000000000000000000" pitchFamily="2" charset="2"/>
              <a:buChar char="ü"/>
              <a:defRPr/>
            </a:pPr>
            <a:endParaRPr lang="en-US" dirty="0"/>
          </a:p>
          <a:p>
            <a:pPr marL="770382" lvl="1" indent="-514350" fontAlgn="auto">
              <a:spcBef>
                <a:spcPts val="324"/>
              </a:spcBef>
              <a:spcAft>
                <a:spcPts val="0"/>
              </a:spcAft>
              <a:buFont typeface="Wingdings" panose="05000000000000000000" pitchFamily="2" charset="2"/>
              <a:buChar char="ü"/>
              <a:defRPr/>
            </a:pPr>
            <a:r>
              <a:rPr lang="en-US" i="1" dirty="0" smtClean="0"/>
              <a:t>Ensures</a:t>
            </a:r>
            <a:r>
              <a:rPr lang="en-US" dirty="0" smtClean="0"/>
              <a:t> that the records created are within a </a:t>
            </a:r>
            <a:r>
              <a:rPr lang="en-US" u="sng" dirty="0" smtClean="0"/>
              <a:t>lasting medium </a:t>
            </a:r>
            <a:r>
              <a:rPr lang="en-US" dirty="0" smtClean="0"/>
              <a:t>and that a preservation plan is in place when records need to be migrated.</a:t>
            </a:r>
          </a:p>
          <a:p>
            <a:pPr marL="770382" lvl="1" indent="-514350" fontAlgn="auto">
              <a:spcBef>
                <a:spcPts val="324"/>
              </a:spcBef>
              <a:spcAft>
                <a:spcPts val="0"/>
              </a:spcAft>
              <a:buFont typeface="Wingdings" panose="05000000000000000000" pitchFamily="2" charset="2"/>
              <a:buChar char="ü"/>
              <a:defRPr/>
            </a:pPr>
            <a:endParaRPr lang="en-US" dirty="0"/>
          </a:p>
          <a:p>
            <a:pPr marL="770382" lvl="1" indent="-514350" fontAlgn="auto">
              <a:spcBef>
                <a:spcPts val="324"/>
              </a:spcBef>
              <a:spcAft>
                <a:spcPts val="0"/>
              </a:spcAft>
              <a:buFont typeface="Wingdings" panose="05000000000000000000" pitchFamily="2" charset="2"/>
              <a:buChar char="ü"/>
              <a:defRPr/>
            </a:pPr>
            <a:r>
              <a:rPr lang="en-US" dirty="0" smtClean="0"/>
              <a:t>Archives Budget </a:t>
            </a:r>
          </a:p>
          <a:p>
            <a:pPr marL="514350" indent="-514350" fontAlgn="auto">
              <a:spcAft>
                <a:spcPts val="0"/>
              </a:spcAft>
              <a:buFont typeface="Wingdings" panose="05000000000000000000" pitchFamily="2" charset="2"/>
              <a:buChar char="ü"/>
              <a:defRPr/>
            </a:pPr>
            <a:endParaRPr lang="en-US" dirty="0"/>
          </a:p>
          <a:p>
            <a:pPr marL="514350" indent="-514350" fontAlgn="auto">
              <a:spcAft>
                <a:spcPts val="0"/>
              </a:spcAft>
              <a:buFont typeface="Wingdings" panose="05000000000000000000" pitchFamily="2" charset="2"/>
              <a:buChar char="ü"/>
              <a:defRPr/>
            </a:pPr>
            <a:endParaRPr lang="en-US" dirty="0" smtClean="0"/>
          </a:p>
          <a:p>
            <a:pPr marL="0" indent="0" fontAlgn="auto">
              <a:spcAft>
                <a:spcPts val="0"/>
              </a:spcAft>
              <a:buFont typeface="Wingdings 3"/>
              <a:buNone/>
              <a:defRPr/>
            </a:pPr>
            <a:endParaRPr lang="en-US" dirty="0" smtClean="0"/>
          </a:p>
          <a:p>
            <a:pPr marL="365760" indent="-256032" fontAlgn="auto">
              <a:spcAft>
                <a:spcPts val="0"/>
              </a:spcAft>
              <a:buFont typeface="Wingdings" panose="05000000000000000000" pitchFamily="2" charset="2"/>
              <a:buChar char="ü"/>
              <a:defRPr/>
            </a:pPr>
            <a:endParaRPr lang="en-US" dirty="0"/>
          </a:p>
        </p:txBody>
      </p:sp>
      <p:sp>
        <p:nvSpPr>
          <p:cNvPr id="2" name="Title 1"/>
          <p:cNvSpPr>
            <a:spLocks noGrp="1"/>
          </p:cNvSpPr>
          <p:nvPr>
            <p:ph type="title"/>
          </p:nvPr>
        </p:nvSpPr>
        <p:spPr>
          <a:xfrm>
            <a:off x="457200" y="381000"/>
            <a:ext cx="8229600" cy="685800"/>
          </a:xfrm>
        </p:spPr>
        <p:txBody>
          <a:bodyPr>
            <a:normAutofit fontScale="90000"/>
          </a:bodyPr>
          <a:lstStyle/>
          <a:p>
            <a:pPr algn="ctr" fontAlgn="auto">
              <a:spcAft>
                <a:spcPts val="0"/>
              </a:spcAft>
              <a:defRPr/>
            </a:pPr>
            <a:r>
              <a:rPr lang="en-US" dirty="0" smtClean="0"/>
              <a:t/>
            </a:r>
            <a:br>
              <a:rPr lang="en-US" dirty="0" smtClean="0"/>
            </a:br>
            <a:r>
              <a:rPr lang="en-US" dirty="0" smtClean="0"/>
              <a:t/>
            </a:r>
            <a:br>
              <a:rPr lang="en-US" dirty="0" smtClean="0"/>
            </a:br>
            <a:r>
              <a:rPr lang="en-US" dirty="0" smtClean="0"/>
              <a:t>Appraisal Before Records Exist (The Engine)</a:t>
            </a:r>
            <a:br>
              <a:rPr lang="en-US" dirty="0" smtClean="0"/>
            </a:br>
            <a:r>
              <a:rPr lang="en-US" dirty="0" smtClean="0"/>
              <a:t/>
            </a:r>
            <a:br>
              <a:rPr lang="en-US" dirty="0" smtClean="0"/>
            </a:br>
            <a:endParaRPr lang="en-US" dirty="0"/>
          </a:p>
        </p:txBody>
      </p:sp>
      <p:sp>
        <p:nvSpPr>
          <p:cNvPr id="665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4E853F1A-7590-4DDB-820B-86E62693F0D8}" type="slidenum">
              <a:rPr lang="en-US" altLang="en-US"/>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fontAlgn="auto">
              <a:spcAft>
                <a:spcPts val="0"/>
              </a:spcAft>
              <a:buFont typeface="Wingdings 3"/>
              <a:buNone/>
              <a:defRPr/>
            </a:pPr>
            <a:r>
              <a:rPr lang="en-US" u="sng" dirty="0" smtClean="0"/>
              <a:t>The </a:t>
            </a:r>
            <a:r>
              <a:rPr lang="en-US" u="sng" dirty="0"/>
              <a:t>Cranky Two-Year Old</a:t>
            </a:r>
          </a:p>
          <a:p>
            <a:pPr marL="365760" indent="-256032" fontAlgn="auto">
              <a:spcAft>
                <a:spcPts val="0"/>
              </a:spcAft>
              <a:buFont typeface="Wingdings 3"/>
              <a:buChar char=""/>
              <a:defRPr/>
            </a:pPr>
            <a:r>
              <a:rPr lang="en-US" dirty="0"/>
              <a:t>Born </a:t>
            </a:r>
            <a:r>
              <a:rPr lang="en-US" dirty="0" smtClean="0"/>
              <a:t>Digital or Digitized</a:t>
            </a:r>
          </a:p>
          <a:p>
            <a:pPr marL="365760" indent="-256032" fontAlgn="auto">
              <a:spcAft>
                <a:spcPts val="0"/>
              </a:spcAft>
              <a:buFont typeface="Wingdings 3"/>
              <a:buChar char=""/>
              <a:defRPr/>
            </a:pPr>
            <a:r>
              <a:rPr lang="en-US" dirty="0"/>
              <a:t>Digital storage media has a short life and demands active management</a:t>
            </a:r>
          </a:p>
          <a:p>
            <a:pPr marL="365760" indent="-256032" fontAlgn="auto">
              <a:spcAft>
                <a:spcPts val="0"/>
              </a:spcAft>
              <a:buFont typeface="Wingdings 3"/>
              <a:buChar char=""/>
              <a:defRPr/>
            </a:pPr>
            <a:endParaRPr lang="en-US" dirty="0"/>
          </a:p>
          <a:p>
            <a:pPr marL="609600" indent="-609600" fontAlgn="auto">
              <a:spcAft>
                <a:spcPts val="0"/>
              </a:spcAft>
              <a:buFont typeface="Wingdings 3"/>
              <a:buNone/>
              <a:defRPr/>
            </a:pPr>
            <a:r>
              <a:rPr lang="en-US" u="sng" dirty="0" smtClean="0"/>
              <a:t>Life </a:t>
            </a:r>
            <a:r>
              <a:rPr lang="en-US" u="sng" dirty="0"/>
              <a:t>of storage media is cut short by three </a:t>
            </a:r>
            <a:r>
              <a:rPr lang="en-US" u="sng" dirty="0" smtClean="0"/>
              <a:t>factors</a:t>
            </a:r>
            <a:endParaRPr lang="en-US" dirty="0"/>
          </a:p>
          <a:p>
            <a:pPr marL="457200" indent="-457200" fontAlgn="auto">
              <a:spcAft>
                <a:spcPts val="0"/>
              </a:spcAft>
              <a:buFont typeface="Wingdings 3"/>
              <a:buChar char=""/>
              <a:defRPr/>
            </a:pPr>
            <a:r>
              <a:rPr lang="en-US" dirty="0" smtClean="0"/>
              <a:t>Media durability</a:t>
            </a:r>
          </a:p>
          <a:p>
            <a:pPr marL="457200" indent="-457200" fontAlgn="auto">
              <a:spcAft>
                <a:spcPts val="0"/>
              </a:spcAft>
              <a:buFont typeface="Wingdings 3"/>
              <a:buChar char=""/>
              <a:defRPr/>
            </a:pPr>
            <a:r>
              <a:rPr lang="en-US" dirty="0" smtClean="0"/>
              <a:t>Media usage, storage and handling</a:t>
            </a:r>
          </a:p>
          <a:p>
            <a:pPr marL="457200" indent="-457200" fontAlgn="auto">
              <a:spcAft>
                <a:spcPts val="0"/>
              </a:spcAft>
              <a:buFont typeface="Wingdings 3"/>
              <a:buChar char=""/>
              <a:defRPr/>
            </a:pPr>
            <a:r>
              <a:rPr lang="en-US" dirty="0" smtClean="0"/>
              <a:t>Media obsolescence</a:t>
            </a:r>
          </a:p>
          <a:p>
            <a:pPr marL="457200" indent="-457200" fontAlgn="auto">
              <a:spcAft>
                <a:spcPts val="0"/>
              </a:spcAft>
              <a:buFont typeface="Wingdings 3"/>
              <a:buChar char=""/>
              <a:defRPr/>
            </a:pPr>
            <a:endParaRPr lang="en-US" dirty="0" smtClean="0"/>
          </a:p>
          <a:p>
            <a:pPr marL="0" indent="0" fontAlgn="auto">
              <a:spcAft>
                <a:spcPts val="0"/>
              </a:spcAft>
              <a:buFont typeface="Wingdings 3"/>
              <a:buNone/>
              <a:defRPr/>
            </a:pPr>
            <a:r>
              <a:rPr lang="en-US" u="sng" dirty="0"/>
              <a:t>Trusted Systems/Digitization Standards</a:t>
            </a:r>
          </a:p>
          <a:p>
            <a:pPr marL="457200" indent="-457200" fontAlgn="auto">
              <a:spcAft>
                <a:spcPts val="0"/>
              </a:spcAft>
              <a:buFont typeface="Wingdings 3"/>
              <a:buChar char=""/>
              <a:defRPr/>
            </a:pPr>
            <a:r>
              <a:rPr lang="en-US" dirty="0"/>
              <a:t>American National Standards Institute (ANSI) </a:t>
            </a:r>
          </a:p>
          <a:p>
            <a:pPr marL="457200" indent="-457200" fontAlgn="auto">
              <a:spcAft>
                <a:spcPts val="0"/>
              </a:spcAft>
              <a:buFont typeface="Wingdings 3"/>
              <a:buChar char=""/>
              <a:defRPr/>
            </a:pPr>
            <a:r>
              <a:rPr lang="en-US" dirty="0"/>
              <a:t>Association for Information and Image Management (AIIM)</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fontAlgn="auto">
              <a:spcAft>
                <a:spcPts val="0"/>
              </a:spcAft>
              <a:defRPr/>
            </a:pPr>
            <a:r>
              <a:rPr lang="en-US" dirty="0" smtClean="0"/>
              <a:t>Electronic Records</a:t>
            </a:r>
            <a:endParaRPr lang="en-US" dirty="0"/>
          </a:p>
        </p:txBody>
      </p:sp>
      <p:pic>
        <p:nvPicPr>
          <p:cNvPr id="67588" name="Picture 2" descr="C:\Program Files (x86)\Microsoft Office\MEDIA\CAGCAT10\j020546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563" y="22860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EBE288F-4ECE-4A14-A086-3B835A94E78F}" type="slidenum">
              <a:rPr lang="en-US" altLang="en-US"/>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57200" y="1219200"/>
            <a:ext cx="8229600" cy="4787900"/>
          </a:xfrm>
        </p:spPr>
        <p:txBody>
          <a:bodyPr/>
          <a:lstStyle/>
          <a:p>
            <a:pPr marL="109538" indent="0">
              <a:buFont typeface="Wingdings 3" panose="05040102010807070707" pitchFamily="18" charset="2"/>
              <a:buNone/>
            </a:pPr>
            <a:r>
              <a:rPr lang="en-US" altLang="en-US" smtClean="0"/>
              <a:t>…Pixels, resolution, format, interpolation, bits and bytes, grayscale, RGB, file size, conversion, lossless, lossy, cross-platform, compatible, metadata, restrictions, privacy, access, users, cost, migration, security, backup, standards, file naming, hardware, software, proprietary, quality control, calibration, Tiff, JPEG, </a:t>
            </a:r>
          </a:p>
          <a:p>
            <a:pPr marL="109538" indent="0">
              <a:buFont typeface="Wingdings 3" panose="05040102010807070707" pitchFamily="18" charset="2"/>
              <a:buNone/>
            </a:pPr>
            <a:r>
              <a:rPr lang="en-US" altLang="en-US" smtClean="0"/>
              <a:t>PDF, PDF-A, Database, Dublin Core, </a:t>
            </a:r>
          </a:p>
          <a:p>
            <a:pPr marL="109538" indent="0">
              <a:buFont typeface="Wingdings 3" panose="05040102010807070707" pitchFamily="18" charset="2"/>
              <a:buNone/>
            </a:pPr>
            <a:r>
              <a:rPr lang="en-US" altLang="en-US" smtClean="0"/>
              <a:t>OCR, copyright/ownership….</a:t>
            </a:r>
          </a:p>
          <a:p>
            <a:pPr marL="109538" indent="0">
              <a:buFont typeface="Wingdings 3" panose="05040102010807070707" pitchFamily="18" charset="2"/>
              <a:buNone/>
            </a:pPr>
            <a:endParaRPr lang="en-US" altLang="en-US" smtClean="0"/>
          </a:p>
        </p:txBody>
      </p:sp>
      <p:sp>
        <p:nvSpPr>
          <p:cNvPr id="3" name="Title 2"/>
          <p:cNvSpPr>
            <a:spLocks noGrp="1"/>
          </p:cNvSpPr>
          <p:nvPr>
            <p:ph type="title"/>
          </p:nvPr>
        </p:nvSpPr>
        <p:spPr/>
        <p:txBody>
          <a:bodyPr/>
          <a:lstStyle/>
          <a:p>
            <a:pPr algn="ctr" fontAlgn="auto">
              <a:spcAft>
                <a:spcPts val="0"/>
              </a:spcAft>
              <a:defRPr/>
            </a:pPr>
            <a:r>
              <a:rPr lang="en-US" dirty="0" smtClean="0"/>
              <a:t>The Vocabulary</a:t>
            </a:r>
            <a:endParaRPr lang="en-US" dirty="0"/>
          </a:p>
        </p:txBody>
      </p:sp>
      <p:pic>
        <p:nvPicPr>
          <p:cNvPr id="68612" name="Picture 2" descr="C:\Users\sbailey\AppData\Local\Microsoft\Windows\Temporary Internet Files\Content.IE5\WT6QQ3PJ\MP9004424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62400"/>
            <a:ext cx="1905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E9F5E4ED-5715-4D09-83B6-75E6E92265FF}" type="slidenum">
              <a:rPr lang="en-US" altLang="en-US"/>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lstStyle/>
          <a:p>
            <a:pPr lvl="1">
              <a:buFont typeface="Wingdings" panose="05000000000000000000" pitchFamily="2" charset="2"/>
              <a:buChar char="§"/>
            </a:pPr>
            <a:r>
              <a:rPr lang="en-US" altLang="en-US" sz="3600" smtClean="0"/>
              <a:t>Managers</a:t>
            </a:r>
          </a:p>
          <a:p>
            <a:pPr lvl="1">
              <a:buFont typeface="Wingdings" panose="05000000000000000000" pitchFamily="2" charset="2"/>
              <a:buChar char="§"/>
            </a:pPr>
            <a:r>
              <a:rPr lang="en-US" altLang="en-US" sz="3600" smtClean="0"/>
              <a:t>Resource Providers</a:t>
            </a:r>
          </a:p>
          <a:p>
            <a:pPr lvl="1">
              <a:buFont typeface="Wingdings" panose="05000000000000000000" pitchFamily="2" charset="2"/>
              <a:buChar char="§"/>
            </a:pPr>
            <a:r>
              <a:rPr lang="en-US" altLang="en-US" sz="3600" smtClean="0"/>
              <a:t>Digitization Staff</a:t>
            </a:r>
          </a:p>
          <a:p>
            <a:pPr lvl="1">
              <a:buFont typeface="Wingdings" panose="05000000000000000000" pitchFamily="2" charset="2"/>
              <a:buChar char="§"/>
            </a:pPr>
            <a:r>
              <a:rPr lang="en-US" altLang="en-US" sz="3600" smtClean="0"/>
              <a:t>IT</a:t>
            </a:r>
          </a:p>
          <a:p>
            <a:pPr lvl="1">
              <a:buFont typeface="Wingdings" panose="05000000000000000000" pitchFamily="2" charset="2"/>
              <a:buChar char="§"/>
            </a:pPr>
            <a:r>
              <a:rPr lang="en-US" altLang="en-US" sz="3600" smtClean="0"/>
              <a:t>Records Creator and Users</a:t>
            </a:r>
          </a:p>
          <a:p>
            <a:pPr lvl="1">
              <a:buFont typeface="Wingdings" panose="05000000000000000000" pitchFamily="2" charset="2"/>
              <a:buChar char="§"/>
            </a:pPr>
            <a:r>
              <a:rPr lang="en-US" altLang="en-US" sz="3600" smtClean="0"/>
              <a:t>Records Manager</a:t>
            </a:r>
          </a:p>
          <a:p>
            <a:pPr lvl="1">
              <a:buFont typeface="Wingdings" panose="05000000000000000000" pitchFamily="2" charset="2"/>
              <a:buChar char="§"/>
            </a:pPr>
            <a:r>
              <a:rPr lang="en-US" altLang="en-US" sz="3600" smtClean="0"/>
              <a:t>Archivist</a:t>
            </a:r>
          </a:p>
        </p:txBody>
      </p:sp>
      <p:sp>
        <p:nvSpPr>
          <p:cNvPr id="3" name="Title 2"/>
          <p:cNvSpPr>
            <a:spLocks noGrp="1"/>
          </p:cNvSpPr>
          <p:nvPr>
            <p:ph type="title"/>
          </p:nvPr>
        </p:nvSpPr>
        <p:spPr/>
        <p:txBody>
          <a:bodyPr/>
          <a:lstStyle/>
          <a:p>
            <a:pPr algn="ctr" fontAlgn="auto">
              <a:spcAft>
                <a:spcPts val="0"/>
              </a:spcAft>
              <a:defRPr/>
            </a:pPr>
            <a:r>
              <a:rPr lang="en-US" dirty="0" smtClean="0"/>
              <a:t>Partnerships</a:t>
            </a:r>
            <a:endParaRPr lang="en-US" dirty="0"/>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fld id="{2C7A01B2-3EEF-493D-BCA9-1E2032E17153}" type="slidenum">
              <a:rPr lang="en-US" altLang="en-US"/>
              <a:pPr/>
              <a:t>56</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4600" y="228600"/>
            <a:ext cx="4876800" cy="838200"/>
          </a:xfrm>
        </p:spPr>
        <p:txBody>
          <a:bodyPr/>
          <a:lstStyle/>
          <a:p>
            <a:r>
              <a:rPr lang="en-US" altLang="en-US" smtClean="0">
                <a:latin typeface="Arial" panose="020B0604020202020204" pitchFamily="34" charset="0"/>
                <a:cs typeface="Arial" panose="020B0604020202020204" pitchFamily="34" charset="0"/>
              </a:rPr>
              <a:t>Record Classification</a:t>
            </a:r>
          </a:p>
        </p:txBody>
      </p:sp>
      <p:sp>
        <p:nvSpPr>
          <p:cNvPr id="3" name="Content Placeholder 2"/>
          <p:cNvSpPr>
            <a:spLocks noGrp="1"/>
          </p:cNvSpPr>
          <p:nvPr>
            <p:ph idx="1"/>
          </p:nvPr>
        </p:nvSpPr>
        <p:spPr>
          <a:xfrm>
            <a:off x="457200" y="1600200"/>
            <a:ext cx="8229600" cy="1981200"/>
          </a:xfrm>
        </p:spPr>
        <p:txBody>
          <a:bodyPr>
            <a:normAutofit fontScale="92500" lnSpcReduction="10000"/>
          </a:bodyPr>
          <a:lstStyle/>
          <a:p>
            <a:pPr>
              <a:defRPr/>
            </a:pPr>
            <a:r>
              <a:rPr lang="en-US" b="1" dirty="0" smtClean="0">
                <a:latin typeface="Arial" panose="020B0604020202020204" pitchFamily="34" charset="0"/>
                <a:cs typeface="Arial" panose="020B0604020202020204" pitchFamily="34" charset="0"/>
              </a:rPr>
              <a:t>Record classification </a:t>
            </a:r>
            <a:r>
              <a:rPr lang="en-US" dirty="0" smtClean="0">
                <a:latin typeface="Arial" panose="020B0604020202020204" pitchFamily="34" charset="0"/>
                <a:cs typeface="Arial" panose="020B0604020202020204" pitchFamily="34" charset="0"/>
              </a:rPr>
              <a:t>is applied according to the </a:t>
            </a:r>
            <a:r>
              <a:rPr lang="en-US" b="1" dirty="0" smtClean="0">
                <a:latin typeface="Arial" panose="020B0604020202020204" pitchFamily="34" charset="0"/>
                <a:cs typeface="Arial" panose="020B0604020202020204" pitchFamily="34" charset="0"/>
              </a:rPr>
              <a:t>type or subject matter of the record </a:t>
            </a:r>
            <a:r>
              <a:rPr lang="en-US" dirty="0" smtClean="0">
                <a:latin typeface="Arial" panose="020B0604020202020204" pitchFamily="34" charset="0"/>
                <a:cs typeface="Arial" panose="020B0604020202020204" pitchFamily="34" charset="0"/>
              </a:rPr>
              <a:t>rather than format.</a:t>
            </a:r>
          </a:p>
          <a:p>
            <a:pPr>
              <a:defRPr/>
            </a:pPr>
            <a:r>
              <a:rPr lang="en-US" dirty="0" smtClean="0">
                <a:latin typeface="Arial" panose="020B0604020202020204" pitchFamily="34" charset="0"/>
                <a:cs typeface="Arial" panose="020B0604020202020204" pitchFamily="34" charset="0"/>
              </a:rPr>
              <a:t>A record can be a tangible object or digital information.  For example:</a:t>
            </a:r>
          </a:p>
        </p:txBody>
      </p:sp>
      <p:sp>
        <p:nvSpPr>
          <p:cNvPr id="18436" name="TextBox 6"/>
          <p:cNvSpPr txBox="1">
            <a:spLocks noChangeArrowheads="1"/>
          </p:cNvSpPr>
          <p:nvPr/>
        </p:nvSpPr>
        <p:spPr bwMode="auto">
          <a:xfrm>
            <a:off x="1143000" y="3733800"/>
            <a:ext cx="3505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r>
              <a:rPr lang="en-US" altLang="en-US" sz="2400" i="1">
                <a:latin typeface="Arial" panose="020B0604020202020204" pitchFamily="34" charset="0"/>
              </a:rPr>
              <a:t>a birth certificate</a:t>
            </a:r>
          </a:p>
          <a:p>
            <a:pPr eaLnBrk="1" hangingPunct="1"/>
            <a:r>
              <a:rPr lang="en-US" altLang="en-US" sz="2400" i="1">
                <a:latin typeface="Arial" panose="020B0604020202020204" pitchFamily="34" charset="0"/>
              </a:rPr>
              <a:t>a driver’s license</a:t>
            </a:r>
          </a:p>
          <a:p>
            <a:pPr eaLnBrk="1" hangingPunct="1"/>
            <a:r>
              <a:rPr lang="en-US" altLang="en-US" sz="2400" i="1">
                <a:latin typeface="Arial" panose="020B0604020202020204" pitchFamily="34" charset="0"/>
              </a:rPr>
              <a:t>medical x-rays</a:t>
            </a:r>
          </a:p>
          <a:p>
            <a:pPr eaLnBrk="1" hangingPunct="1"/>
            <a:r>
              <a:rPr lang="en-US" altLang="en-US" sz="2400" i="1">
                <a:latin typeface="Arial" panose="020B0604020202020204" pitchFamily="34" charset="0"/>
              </a:rPr>
              <a:t>a photograph</a:t>
            </a:r>
          </a:p>
          <a:p>
            <a:pPr eaLnBrk="1" hangingPunct="1"/>
            <a:r>
              <a:rPr lang="en-US" altLang="en-US" sz="2400" i="1">
                <a:latin typeface="Arial" panose="020B0604020202020204" pitchFamily="34" charset="0"/>
              </a:rPr>
              <a:t>a sound recording</a:t>
            </a:r>
          </a:p>
        </p:txBody>
      </p:sp>
      <p:sp>
        <p:nvSpPr>
          <p:cNvPr id="18437" name="TextBox 7"/>
          <p:cNvSpPr txBox="1">
            <a:spLocks noChangeArrowheads="1"/>
          </p:cNvSpPr>
          <p:nvPr/>
        </p:nvSpPr>
        <p:spPr bwMode="auto">
          <a:xfrm>
            <a:off x="4572000" y="3733800"/>
            <a:ext cx="3473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r>
              <a:rPr lang="en-US" altLang="en-US" sz="2400" i="1">
                <a:latin typeface="Arial" panose="020B0604020202020204" pitchFamily="34" charset="0"/>
              </a:rPr>
              <a:t>a completed application</a:t>
            </a:r>
          </a:p>
          <a:p>
            <a:pPr eaLnBrk="1" hangingPunct="1"/>
            <a:r>
              <a:rPr lang="en-US" altLang="en-US" sz="2400" i="1">
                <a:latin typeface="Arial" panose="020B0604020202020204" pitchFamily="34" charset="0"/>
              </a:rPr>
              <a:t>an engineering drawing</a:t>
            </a:r>
          </a:p>
          <a:p>
            <a:pPr eaLnBrk="1" hangingPunct="1"/>
            <a:r>
              <a:rPr lang="en-US" altLang="en-US" sz="2400" i="1">
                <a:latin typeface="Arial" panose="020B0604020202020204" pitchFamily="34" charset="0"/>
              </a:rPr>
              <a:t>office documents</a:t>
            </a:r>
          </a:p>
          <a:p>
            <a:pPr eaLnBrk="1" hangingPunct="1"/>
            <a:r>
              <a:rPr lang="en-US" altLang="en-US" sz="2400" i="1">
                <a:latin typeface="Arial" panose="020B0604020202020204" pitchFamily="34" charset="0"/>
              </a:rPr>
              <a:t>database contents</a:t>
            </a:r>
          </a:p>
          <a:p>
            <a:pPr eaLnBrk="1" hangingPunct="1"/>
            <a:r>
              <a:rPr lang="en-US" altLang="en-US" sz="2400" i="1">
                <a:latin typeface="Arial" panose="020B0604020202020204" pitchFamily="34" charset="0"/>
              </a:rPr>
              <a:t>an e-mail msg or thread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0000"/>
              </a:buClr>
              <a:buChar char="•"/>
              <a:defRPr sz="2800">
                <a:solidFill>
                  <a:srgbClr val="000000"/>
                </a:solidFill>
                <a:latin typeface="Arial MT"/>
              </a:defRPr>
            </a:lvl1pPr>
            <a:lvl2pPr marL="742950" indent="-285750" eaLnBrk="0" hangingPunct="0">
              <a:spcBef>
                <a:spcPct val="20000"/>
              </a:spcBef>
              <a:buClr>
                <a:srgbClr val="000000"/>
              </a:buClr>
              <a:buChar char="•"/>
              <a:defRPr sz="2000">
                <a:solidFill>
                  <a:srgbClr val="000000"/>
                </a:solidFill>
                <a:latin typeface="Arial MT"/>
              </a:defRPr>
            </a:lvl2pPr>
            <a:lvl3pPr marL="1143000" indent="-228600" eaLnBrk="0" hangingPunct="0">
              <a:spcBef>
                <a:spcPct val="20000"/>
              </a:spcBef>
              <a:buClr>
                <a:schemeClr val="accent2"/>
              </a:buClr>
              <a:buSzPct val="65000"/>
              <a:buFont typeface="Wingdings" panose="05000000000000000000" pitchFamily="2" charset="2"/>
              <a:buChar char="l"/>
              <a:defRPr sz="2400">
                <a:solidFill>
                  <a:schemeClr val="tx1"/>
                </a:solidFill>
                <a:latin typeface="Calibri" panose="020F0502020204030204" pitchFamily="34" charset="0"/>
              </a:defRPr>
            </a:lvl3pPr>
            <a:lvl4pPr marL="1600200" indent="-228600" eaLnBrk="0" hangingPunct="0">
              <a:spcBef>
                <a:spcPct val="20000"/>
              </a:spcBef>
              <a:buClr>
                <a:schemeClr val="accent2"/>
              </a:buClr>
              <a:buSzPct val="85000"/>
              <a:buFont typeface="Wingdings" panose="05000000000000000000" pitchFamily="2" charset="2"/>
              <a:buChar char="w"/>
              <a:defRPr sz="2000">
                <a:solidFill>
                  <a:schemeClr val="tx1"/>
                </a:solidFill>
                <a:latin typeface="Calibri" panose="020F0502020204030204" pitchFamily="34" charset="0"/>
              </a:defRPr>
            </a:lvl4pPr>
            <a:lvl5pPr marL="2057400" indent="-228600" eaLnBrk="0" hangingPunct="0">
              <a:spcBef>
                <a:spcPct val="200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FontTx/>
              <a:buNone/>
            </a:pPr>
            <a:fld id="{0B41FAFC-7864-4811-85FF-5900A087B72D}" type="slidenum">
              <a:rPr lang="en-US" altLang="en-US" sz="1200">
                <a:latin typeface="Calibri" panose="020F0502020204030204" pitchFamily="34" charset="0"/>
              </a:rPr>
              <a:pPr eaLnBrk="1" hangingPunct="1">
                <a:spcBef>
                  <a:spcPct val="0"/>
                </a:spcBef>
                <a:buClrTx/>
                <a:buFontTx/>
                <a:buNone/>
              </a:pPr>
              <a:t>7</a:t>
            </a:fld>
            <a:endParaRPr lang="en-US" altLang="en-US" sz="1200">
              <a:latin typeface="Calibri" panose="020F0502020204030204" pitchFamily="34" charset="0"/>
            </a:endParaRPr>
          </a:p>
        </p:txBody>
      </p:sp>
      <p:sp>
        <p:nvSpPr>
          <p:cNvPr id="19459" name="Rectangle 14"/>
          <p:cNvSpPr>
            <a:spLocks noGrp="1" noChangeArrowheads="1"/>
          </p:cNvSpPr>
          <p:nvPr>
            <p:ph type="subTitle" idx="1"/>
          </p:nvPr>
        </p:nvSpPr>
        <p:spPr>
          <a:xfrm>
            <a:off x="609600" y="2209800"/>
            <a:ext cx="8001000" cy="2895600"/>
          </a:xfrm>
        </p:spPr>
        <p:txBody>
          <a:bodyPr/>
          <a:lstStyle/>
          <a:p>
            <a:pPr marL="273050" indent="-273050">
              <a:lnSpc>
                <a:spcPct val="80000"/>
              </a:lnSpc>
            </a:pPr>
            <a:r>
              <a:rPr lang="en-US" altLang="en-US" u="sng" smtClean="0">
                <a:latin typeface="Arial" panose="020B0604020202020204" pitchFamily="34" charset="0"/>
                <a:cs typeface="Arial" panose="020B0604020202020204" pitchFamily="34" charset="0"/>
              </a:rPr>
              <a:t>Per International Standards Organization</a:t>
            </a:r>
            <a:r>
              <a:rPr lang="en-US" altLang="en-US" smtClean="0">
                <a:latin typeface="Arial" panose="020B0604020202020204" pitchFamily="34" charset="0"/>
                <a:cs typeface="Arial" panose="020B0604020202020204" pitchFamily="34" charset="0"/>
              </a:rPr>
              <a:t>:</a:t>
            </a:r>
          </a:p>
          <a:p>
            <a:pPr marL="273050" indent="-273050">
              <a:lnSpc>
                <a:spcPct val="80000"/>
              </a:lnSpc>
            </a:pPr>
            <a:endParaRPr lang="en-GB" altLang="en-US" sz="1100" smtClean="0">
              <a:latin typeface="Arial" panose="020B0604020202020204" pitchFamily="34" charset="0"/>
              <a:cs typeface="Arial" panose="020B0604020202020204" pitchFamily="34" charset="0"/>
            </a:endParaRPr>
          </a:p>
          <a:p>
            <a:pPr marL="273050" indent="-273050">
              <a:lnSpc>
                <a:spcPct val="80000"/>
              </a:lnSpc>
            </a:pPr>
            <a:endParaRPr lang="en-US" altLang="en-US" smtClean="0">
              <a:latin typeface="Arial" panose="020B0604020202020204" pitchFamily="34" charset="0"/>
              <a:cs typeface="Arial" panose="020B0604020202020204" pitchFamily="34" charset="0"/>
            </a:endParaRPr>
          </a:p>
          <a:p>
            <a:pPr marL="273050" indent="-273050">
              <a:lnSpc>
                <a:spcPct val="80000"/>
              </a:lnSpc>
            </a:pPr>
            <a:r>
              <a:rPr lang="en-US" altLang="en-US" smtClean="0">
                <a:latin typeface="Arial" panose="020B0604020202020204" pitchFamily="34" charset="0"/>
                <a:cs typeface="Arial" panose="020B0604020202020204" pitchFamily="34" charset="0"/>
              </a:rPr>
              <a:t>… information </a:t>
            </a:r>
            <a:r>
              <a:rPr lang="en-US" altLang="en-US" b="1" smtClean="0">
                <a:latin typeface="Arial" panose="020B0604020202020204" pitchFamily="34" charset="0"/>
                <a:cs typeface="Arial" panose="020B0604020202020204" pitchFamily="34" charset="0"/>
              </a:rPr>
              <a:t>created</a:t>
            </a:r>
            <a:r>
              <a:rPr lang="en-US" altLang="en-US" smtClean="0">
                <a:latin typeface="Arial" panose="020B0604020202020204" pitchFamily="34" charset="0"/>
                <a:cs typeface="Arial" panose="020B0604020202020204" pitchFamily="34" charset="0"/>
              </a:rPr>
              <a:t>, </a:t>
            </a:r>
            <a:r>
              <a:rPr lang="en-US" altLang="en-US" b="1" smtClean="0">
                <a:latin typeface="Arial" panose="020B0604020202020204" pitchFamily="34" charset="0"/>
                <a:cs typeface="Arial" panose="020B0604020202020204" pitchFamily="34" charset="0"/>
              </a:rPr>
              <a:t>received</a:t>
            </a:r>
            <a:r>
              <a:rPr lang="en-US" altLang="en-US" smtClean="0">
                <a:latin typeface="Arial" panose="020B0604020202020204" pitchFamily="34" charset="0"/>
                <a:cs typeface="Arial" panose="020B0604020202020204" pitchFamily="34" charset="0"/>
              </a:rPr>
              <a:t>, and/or </a:t>
            </a:r>
            <a:r>
              <a:rPr lang="en-US" altLang="en-US" b="1" smtClean="0">
                <a:latin typeface="Arial" panose="020B0604020202020204" pitchFamily="34" charset="0"/>
                <a:cs typeface="Arial" panose="020B0604020202020204" pitchFamily="34" charset="0"/>
              </a:rPr>
              <a:t>maintained</a:t>
            </a:r>
            <a:r>
              <a:rPr lang="en-US" altLang="en-US" smtClean="0">
                <a:latin typeface="Arial" panose="020B0604020202020204" pitchFamily="34" charset="0"/>
                <a:cs typeface="Arial" panose="020B0604020202020204" pitchFamily="34" charset="0"/>
              </a:rPr>
              <a:t> as </a:t>
            </a:r>
            <a:r>
              <a:rPr lang="en-US" altLang="en-US" b="1" smtClean="0">
                <a:solidFill>
                  <a:srgbClr val="FF0000"/>
                </a:solidFill>
                <a:latin typeface="Arial" panose="020B0604020202020204" pitchFamily="34" charset="0"/>
                <a:cs typeface="Arial" panose="020B0604020202020204" pitchFamily="34" charset="0"/>
              </a:rPr>
              <a:t>evidence</a:t>
            </a:r>
            <a:r>
              <a:rPr lang="en-US" altLang="en-US" smtClean="0">
                <a:solidFill>
                  <a:srgbClr val="FF0000"/>
                </a:solidFill>
                <a:latin typeface="Arial" panose="020B0604020202020204" pitchFamily="34" charset="0"/>
                <a:cs typeface="Arial" panose="020B0604020202020204" pitchFamily="34" charset="0"/>
              </a:rPr>
              <a:t> </a:t>
            </a:r>
            <a:r>
              <a:rPr lang="en-US" altLang="en-US" smtClean="0">
                <a:latin typeface="Arial" panose="020B0604020202020204" pitchFamily="34" charset="0"/>
                <a:cs typeface="Arial" panose="020B0604020202020204" pitchFamily="34" charset="0"/>
              </a:rPr>
              <a:t>by an organization or person, in </a:t>
            </a:r>
            <a:r>
              <a:rPr lang="en-US" altLang="en-US" b="1" smtClean="0">
                <a:latin typeface="Arial" panose="020B0604020202020204" pitchFamily="34" charset="0"/>
                <a:cs typeface="Arial" panose="020B0604020202020204" pitchFamily="34" charset="0"/>
              </a:rPr>
              <a:t>pursuance of legal obligations</a:t>
            </a:r>
            <a:r>
              <a:rPr lang="en-US" altLang="en-US" smtClean="0">
                <a:latin typeface="Arial" panose="020B0604020202020204" pitchFamily="34" charset="0"/>
                <a:cs typeface="Arial" panose="020B0604020202020204" pitchFamily="34" charset="0"/>
              </a:rPr>
              <a:t> or in </a:t>
            </a:r>
            <a:r>
              <a:rPr lang="en-US" altLang="en-US" b="1" smtClean="0">
                <a:latin typeface="Arial" panose="020B0604020202020204" pitchFamily="34" charset="0"/>
                <a:cs typeface="Arial" panose="020B0604020202020204" pitchFamily="34" charset="0"/>
              </a:rPr>
              <a:t>the transaction of business</a:t>
            </a:r>
          </a:p>
        </p:txBody>
      </p:sp>
      <p:sp>
        <p:nvSpPr>
          <p:cNvPr id="4" name="Rectangle 1031"/>
          <p:cNvSpPr txBox="1">
            <a:spLocks noChangeArrowheads="1"/>
          </p:cNvSpPr>
          <p:nvPr/>
        </p:nvSpPr>
        <p:spPr bwMode="auto">
          <a:xfrm>
            <a:off x="1752600" y="228600"/>
            <a:ext cx="655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85000"/>
              </a:lnSpc>
              <a:spcBef>
                <a:spcPct val="0"/>
              </a:spcBef>
              <a:spcAft>
                <a:spcPct val="0"/>
              </a:spcAft>
              <a:defRPr sz="2800" b="1">
                <a:solidFill>
                  <a:srgbClr val="000000"/>
                </a:solidFill>
                <a:latin typeface="+mj-lt"/>
                <a:ea typeface="+mj-ea"/>
                <a:cs typeface="+mj-cs"/>
              </a:defRPr>
            </a:lvl1pPr>
            <a:lvl2pPr algn="l" rtl="0" eaLnBrk="0" fontAlgn="base" hangingPunct="0">
              <a:lnSpc>
                <a:spcPct val="85000"/>
              </a:lnSpc>
              <a:spcBef>
                <a:spcPct val="0"/>
              </a:spcBef>
              <a:spcAft>
                <a:spcPct val="0"/>
              </a:spcAft>
              <a:defRPr sz="2800" b="1">
                <a:solidFill>
                  <a:srgbClr val="000000"/>
                </a:solidFill>
                <a:latin typeface="Arial MT" pitchFamily="50" charset="0"/>
              </a:defRPr>
            </a:lvl2pPr>
            <a:lvl3pPr algn="l" rtl="0" eaLnBrk="0" fontAlgn="base" hangingPunct="0">
              <a:lnSpc>
                <a:spcPct val="85000"/>
              </a:lnSpc>
              <a:spcBef>
                <a:spcPct val="0"/>
              </a:spcBef>
              <a:spcAft>
                <a:spcPct val="0"/>
              </a:spcAft>
              <a:defRPr sz="2800" b="1">
                <a:solidFill>
                  <a:srgbClr val="000000"/>
                </a:solidFill>
                <a:latin typeface="Arial MT" pitchFamily="50" charset="0"/>
              </a:defRPr>
            </a:lvl3pPr>
            <a:lvl4pPr algn="l" rtl="0" eaLnBrk="0" fontAlgn="base" hangingPunct="0">
              <a:lnSpc>
                <a:spcPct val="85000"/>
              </a:lnSpc>
              <a:spcBef>
                <a:spcPct val="0"/>
              </a:spcBef>
              <a:spcAft>
                <a:spcPct val="0"/>
              </a:spcAft>
              <a:defRPr sz="2800" b="1">
                <a:solidFill>
                  <a:srgbClr val="000000"/>
                </a:solidFill>
                <a:latin typeface="Arial MT" pitchFamily="50" charset="0"/>
              </a:defRPr>
            </a:lvl4pPr>
            <a:lvl5pPr algn="l" rtl="0" eaLnBrk="0" fontAlgn="base" hangingPunct="0">
              <a:lnSpc>
                <a:spcPct val="85000"/>
              </a:lnSpc>
              <a:spcBef>
                <a:spcPct val="0"/>
              </a:spcBef>
              <a:spcAft>
                <a:spcPct val="0"/>
              </a:spcAft>
              <a:defRPr sz="2800" b="1">
                <a:solidFill>
                  <a:srgbClr val="000000"/>
                </a:solidFill>
                <a:latin typeface="Arial MT" pitchFamily="50" charset="0"/>
              </a:defRPr>
            </a:lvl5pPr>
            <a:lvl6pPr marL="457200" algn="l" rtl="0" fontAlgn="base">
              <a:lnSpc>
                <a:spcPct val="85000"/>
              </a:lnSpc>
              <a:spcBef>
                <a:spcPct val="0"/>
              </a:spcBef>
              <a:spcAft>
                <a:spcPct val="0"/>
              </a:spcAft>
              <a:defRPr sz="2800" b="1">
                <a:solidFill>
                  <a:srgbClr val="000000"/>
                </a:solidFill>
                <a:latin typeface="Arial MT" pitchFamily="50" charset="0"/>
              </a:defRPr>
            </a:lvl6pPr>
            <a:lvl7pPr marL="914400" algn="l" rtl="0" fontAlgn="base">
              <a:lnSpc>
                <a:spcPct val="85000"/>
              </a:lnSpc>
              <a:spcBef>
                <a:spcPct val="0"/>
              </a:spcBef>
              <a:spcAft>
                <a:spcPct val="0"/>
              </a:spcAft>
              <a:defRPr sz="2800" b="1">
                <a:solidFill>
                  <a:srgbClr val="000000"/>
                </a:solidFill>
                <a:latin typeface="Arial MT" pitchFamily="50" charset="0"/>
              </a:defRPr>
            </a:lvl7pPr>
            <a:lvl8pPr marL="1371600" algn="l" rtl="0" fontAlgn="base">
              <a:lnSpc>
                <a:spcPct val="85000"/>
              </a:lnSpc>
              <a:spcBef>
                <a:spcPct val="0"/>
              </a:spcBef>
              <a:spcAft>
                <a:spcPct val="0"/>
              </a:spcAft>
              <a:defRPr sz="2800" b="1">
                <a:solidFill>
                  <a:srgbClr val="000000"/>
                </a:solidFill>
                <a:latin typeface="Arial MT" pitchFamily="50" charset="0"/>
              </a:defRPr>
            </a:lvl8pPr>
            <a:lvl9pPr marL="1828800" algn="l" rtl="0" fontAlgn="base">
              <a:lnSpc>
                <a:spcPct val="85000"/>
              </a:lnSpc>
              <a:spcBef>
                <a:spcPct val="0"/>
              </a:spcBef>
              <a:spcAft>
                <a:spcPct val="0"/>
              </a:spcAft>
              <a:defRPr sz="2800" b="1">
                <a:solidFill>
                  <a:srgbClr val="000000"/>
                </a:solidFill>
                <a:latin typeface="Arial MT" pitchFamily="50" charset="0"/>
              </a:defRPr>
            </a:lvl9pPr>
          </a:lstStyle>
          <a:p>
            <a:pPr algn="ctr" eaLnBrk="1" hangingPunct="1">
              <a:defRPr/>
            </a:pPr>
            <a:r>
              <a:rPr lang="en-US" kern="0" dirty="0" smtClean="0">
                <a:latin typeface="Arial" charset="0"/>
                <a:cs typeface="Arial" charset="0"/>
              </a:rPr>
              <a:t>“What is a Record</a:t>
            </a:r>
            <a:r>
              <a:rPr lang="en-US" kern="0" dirty="0">
                <a:latin typeface="Arial" charset="0"/>
                <a:cs typeface="Arial" charset="0"/>
              </a:rPr>
              <a:t> </a:t>
            </a:r>
            <a:r>
              <a:rPr lang="en-US" kern="0" dirty="0" smtClean="0">
                <a:latin typeface="Arial" charset="0"/>
                <a:cs typeface="Arial" charset="0"/>
              </a:rPr>
              <a:t>According to ISO”</a:t>
            </a:r>
            <a:endParaRPr lang="en-US" i="1" kern="0" dirty="0" smtClean="0">
              <a:solidFill>
                <a:srgbClr val="0000FF"/>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9375"/>
            <a:ext cx="4714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09161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Title 1"/>
          <p:cNvSpPr>
            <a:spLocks noGrp="1"/>
          </p:cNvSpPr>
          <p:nvPr>
            <p:ph type="title"/>
          </p:nvPr>
        </p:nvSpPr>
        <p:spPr>
          <a:xfrm>
            <a:off x="2819400" y="228600"/>
            <a:ext cx="5029200" cy="838200"/>
          </a:xfrm>
        </p:spPr>
        <p:txBody>
          <a:bodyPr/>
          <a:lstStyle/>
          <a:p>
            <a:r>
              <a:rPr lang="en-US" altLang="en-US" smtClean="0">
                <a:latin typeface="Arial" panose="020B0604020202020204" pitchFamily="34" charset="0"/>
                <a:cs typeface="Arial" panose="020B0604020202020204" pitchFamily="34" charset="0"/>
              </a:rPr>
              <a:t>Records Management According to Dilbert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1029"/>
          <p:cNvSpPr txBox="1">
            <a:spLocks noChangeArrowheads="1"/>
          </p:cNvSpPr>
          <p:nvPr/>
        </p:nvSpPr>
        <p:spPr bwMode="auto">
          <a:xfrm>
            <a:off x="0" y="2209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defRPr/>
            </a:pPr>
            <a:endParaRPr lang="en-US" sz="3600" b="1">
              <a:solidFill>
                <a:srgbClr val="FFFF99"/>
              </a:solidFill>
              <a:effectLst>
                <a:outerShdw blurRad="38100" dist="38100" dir="2700000" algn="tl">
                  <a:srgbClr val="C0C0C0"/>
                </a:outerShdw>
              </a:effectLst>
              <a:latin typeface="Tahoma" pitchFamily="34" charset="0"/>
              <a:cs typeface="+mn-cs"/>
            </a:endParaRPr>
          </a:p>
        </p:txBody>
      </p:sp>
      <p:sp>
        <p:nvSpPr>
          <p:cNvPr id="21507" name="Rectangle 1031"/>
          <p:cNvSpPr>
            <a:spLocks noGrp="1" noChangeArrowheads="1"/>
          </p:cNvSpPr>
          <p:nvPr>
            <p:ph type="title"/>
          </p:nvPr>
        </p:nvSpPr>
        <p:spPr>
          <a:xfrm>
            <a:off x="2209800" y="228600"/>
            <a:ext cx="6324600" cy="838200"/>
          </a:xfrm>
        </p:spPr>
        <p:txBody>
          <a:bodyPr/>
          <a:lstStyle/>
          <a:p>
            <a:r>
              <a:rPr lang="en-US" altLang="en-US" smtClean="0">
                <a:latin typeface="Arial" panose="020B0604020202020204" pitchFamily="34" charset="0"/>
                <a:cs typeface="Arial" panose="020B0604020202020204" pitchFamily="34" charset="0"/>
              </a:rPr>
              <a:t>The Basic Business of RM </a:t>
            </a:r>
          </a:p>
        </p:txBody>
      </p:sp>
      <p:sp>
        <p:nvSpPr>
          <p:cNvPr id="4101" name="Rectangle 1035"/>
          <p:cNvSpPr>
            <a:spLocks noGrp="1" noChangeArrowheads="1"/>
          </p:cNvSpPr>
          <p:nvPr>
            <p:ph type="body" idx="1"/>
          </p:nvPr>
        </p:nvSpPr>
        <p:spPr>
          <a:xfrm>
            <a:off x="457200" y="1524000"/>
            <a:ext cx="8229600" cy="5105400"/>
          </a:xfrm>
        </p:spPr>
        <p:txBody>
          <a:bodyPr/>
          <a:lstStyle/>
          <a:p>
            <a:pPr marL="0" indent="0">
              <a:buFontTx/>
              <a:buNone/>
              <a:defRPr/>
            </a:pPr>
            <a:endParaRPr lang="en-US" sz="1200" dirty="0">
              <a:latin typeface="Arial" charset="0"/>
              <a:cs typeface="Arial" charset="0"/>
            </a:endParaRPr>
          </a:p>
          <a:p>
            <a:pPr marL="0" indent="0">
              <a:buFontTx/>
              <a:buNone/>
              <a:defRPr/>
            </a:pPr>
            <a:r>
              <a:rPr lang="en-US" sz="2000" dirty="0" smtClean="0">
                <a:latin typeface="Arial" charset="0"/>
                <a:cs typeface="Arial" charset="0"/>
              </a:rPr>
              <a:t>Records are any form of business documentation which the organization preserves because…</a:t>
            </a:r>
          </a:p>
          <a:p>
            <a:pPr>
              <a:defRPr/>
            </a:pPr>
            <a:r>
              <a:rPr lang="en-US" sz="2000" dirty="0" smtClean="0">
                <a:latin typeface="Arial" charset="0"/>
                <a:cs typeface="Arial" charset="0"/>
              </a:rPr>
              <a:t>It has a Legal Obligation to do so</a:t>
            </a:r>
          </a:p>
          <a:p>
            <a:pPr>
              <a:defRPr/>
            </a:pPr>
            <a:r>
              <a:rPr lang="en-US" sz="2000" dirty="0" smtClean="0">
                <a:latin typeface="Arial" charset="0"/>
                <a:cs typeface="Arial" charset="0"/>
              </a:rPr>
              <a:t>This documentation is Essential to the conduct of Business</a:t>
            </a:r>
          </a:p>
          <a:p>
            <a:pPr>
              <a:defRPr/>
            </a:pPr>
            <a:r>
              <a:rPr lang="en-US" sz="2000" dirty="0" smtClean="0">
                <a:latin typeface="Arial" charset="0"/>
                <a:cs typeface="Arial" charset="0"/>
              </a:rPr>
              <a:t>It carries Historical Relevance</a:t>
            </a:r>
          </a:p>
          <a:p>
            <a:pPr>
              <a:defRPr/>
            </a:pPr>
            <a:endParaRPr lang="en-US" sz="2000" dirty="0">
              <a:latin typeface="Arial" charset="0"/>
              <a:cs typeface="Arial" charset="0"/>
            </a:endParaRPr>
          </a:p>
          <a:p>
            <a:pPr marL="0" indent="0">
              <a:buFontTx/>
              <a:buNone/>
              <a:defRPr/>
            </a:pPr>
            <a:r>
              <a:rPr lang="en-US" sz="2000" dirty="0" smtClean="0">
                <a:latin typeface="Arial" charset="0"/>
                <a:cs typeface="Arial" charset="0"/>
              </a:rPr>
              <a:t>Reference documentation is usually not a record, but may be highly useful, and thus relevant to preserve for a short or long interval.</a:t>
            </a:r>
          </a:p>
          <a:p>
            <a:pPr marL="0" indent="0">
              <a:buFontTx/>
              <a:buNone/>
              <a:defRPr/>
            </a:pPr>
            <a:endParaRPr lang="en-US" sz="24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Straight Edge">
  <a:themeElements>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2_Straight Edge">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flat" cmpd="sng" algn="ctr">
              <a:solidFill>
                <a:srgbClr val="FFCCCC"/>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0000"/>
          </a:buClr>
          <a:buSzTx/>
          <a:buFontTx/>
          <a:buChar char="•"/>
          <a:tabLst/>
          <a:defRPr kumimoji="0" lang="en-US" sz="2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flat" cmpd="sng" algn="ctr">
              <a:solidFill>
                <a:srgbClr val="FFCCCC"/>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0000"/>
          </a:buClr>
          <a:buSzTx/>
          <a:buFontTx/>
          <a:buChar char="•"/>
          <a:tabLst/>
          <a:defRPr kumimoji="0" lang="en-US" sz="2400" b="0" i="0" u="none" strike="noStrike" cap="none" normalizeH="0" baseline="0" smtClean="0">
            <a:ln>
              <a:noFill/>
            </a:ln>
            <a:solidFill>
              <a:srgbClr val="000000"/>
            </a:solidFill>
            <a:effectLst/>
            <a:latin typeface="Arial"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raight Edge">
  <a:themeElements>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2_Straight Edge">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flat" cmpd="sng" algn="ctr">
              <a:solidFill>
                <a:srgbClr val="FFCCCC"/>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0000"/>
          </a:buClr>
          <a:buSzTx/>
          <a:buFontTx/>
          <a:buChar char="•"/>
          <a:tabLst/>
          <a:defRPr kumimoji="0" lang="en-US" sz="24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outerShdw dist="107763" dir="2700000" algn="ctr" rotWithShape="0">
            <a:schemeClr val="bg2"/>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cap="flat" cmpd="sng" algn="ctr">
              <a:solidFill>
                <a:srgbClr val="FFCCCC"/>
              </a:solidFill>
              <a:prstDash val="solid"/>
              <a:round/>
              <a:headEnd type="none" w="med" len="med"/>
              <a:tailEnd type="none" w="med" len="med"/>
            </a14:hiddenLine>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0000"/>
          </a:buClr>
          <a:buSzTx/>
          <a:buFontTx/>
          <a:buChar char="•"/>
          <a:tabLst/>
          <a:defRPr kumimoji="0" lang="en-US" sz="2400" b="0" i="0" u="none" strike="noStrike" cap="none" normalizeH="0" baseline="0" smtClean="0">
            <a:ln>
              <a:noFill/>
            </a:ln>
            <a:solidFill>
              <a:srgbClr val="000000"/>
            </a:solidFill>
            <a:effectLst/>
            <a:latin typeface="Arial"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982</TotalTime>
  <Words>2458</Words>
  <Application>Microsoft Office PowerPoint</Application>
  <PresentationFormat>On-screen Show (4:3)</PresentationFormat>
  <Paragraphs>434</Paragraphs>
  <Slides>56</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56</vt:i4>
      </vt:variant>
    </vt:vector>
  </HeadingPairs>
  <TitlesOfParts>
    <vt:vector size="70" baseType="lpstr">
      <vt:lpstr>Lucida Sans Unicode</vt:lpstr>
      <vt:lpstr>Arial</vt:lpstr>
      <vt:lpstr>Wingdings 3</vt:lpstr>
      <vt:lpstr>Verdana</vt:lpstr>
      <vt:lpstr>Wingdings 2</vt:lpstr>
      <vt:lpstr>Calibri</vt:lpstr>
      <vt:lpstr>Arial MT</vt:lpstr>
      <vt:lpstr>Wingdings</vt:lpstr>
      <vt:lpstr>Times New Roman</vt:lpstr>
      <vt:lpstr>Tahoma</vt:lpstr>
      <vt:lpstr>Symbol</vt:lpstr>
      <vt:lpstr>Concourse</vt:lpstr>
      <vt:lpstr>2_Straight Edge</vt:lpstr>
      <vt:lpstr>3_Straight Edge</vt:lpstr>
      <vt:lpstr>Engine or Caboose: The Changing Relationship between Archives and Records Management</vt:lpstr>
      <vt:lpstr>Introductions and Overview </vt:lpstr>
      <vt:lpstr>Records Management</vt:lpstr>
      <vt:lpstr>The Record Lifecycle</vt:lpstr>
      <vt:lpstr>Information Lifecycle Management</vt:lpstr>
      <vt:lpstr>Record Classification</vt:lpstr>
      <vt:lpstr>PowerPoint Presentation</vt:lpstr>
      <vt:lpstr>Records Management According to Dilbert</vt:lpstr>
      <vt:lpstr>The Basic Business of RM </vt:lpstr>
      <vt:lpstr>Information Management</vt:lpstr>
      <vt:lpstr>Information Management Policy</vt:lpstr>
      <vt:lpstr>SFPUC’s Records Management program</vt:lpstr>
      <vt:lpstr>RM Policies</vt:lpstr>
      <vt:lpstr>RM for the New Employee Orientation</vt:lpstr>
      <vt:lpstr>Relevance</vt:lpstr>
      <vt:lpstr>RM Basics</vt:lpstr>
      <vt:lpstr>Sample from SFPUC Record Retention Schedule</vt:lpstr>
      <vt:lpstr>Retention Requirements</vt:lpstr>
      <vt:lpstr>Records Retention – Fixed-term</vt:lpstr>
      <vt:lpstr>Records Retention – Event-based</vt:lpstr>
      <vt:lpstr>Records Management and the Employee</vt:lpstr>
      <vt:lpstr>Legal Holds</vt:lpstr>
      <vt:lpstr>Organizational RM Events</vt:lpstr>
      <vt:lpstr>Business Unit Records Coordinator</vt:lpstr>
      <vt:lpstr>The Role of the Records Coordinator</vt:lpstr>
      <vt:lpstr>Three pillars of RIM risk management</vt:lpstr>
      <vt:lpstr>Why Lack of Information Lifecycle Management is a Risk</vt:lpstr>
      <vt:lpstr>eDiscovery as a Risk</vt:lpstr>
      <vt:lpstr>EDRM</vt:lpstr>
      <vt:lpstr>Vital Records</vt:lpstr>
      <vt:lpstr>PowerPoint Presentation</vt:lpstr>
      <vt:lpstr>Vital Records Risks</vt:lpstr>
      <vt:lpstr>Triggers to RM Risks</vt:lpstr>
      <vt:lpstr>Consequences of Risks</vt:lpstr>
      <vt:lpstr>Mitigation Strategies</vt:lpstr>
      <vt:lpstr>PowerPoint Presentation</vt:lpstr>
      <vt:lpstr> Federal Government: </vt:lpstr>
      <vt:lpstr> State Records Management Act  [Govt. Code 12270 – 12279] </vt:lpstr>
      <vt:lpstr>Local Government</vt:lpstr>
      <vt:lpstr>Secretary of State – Local Government Records Program</vt:lpstr>
      <vt:lpstr>RRS Benefits</vt:lpstr>
      <vt:lpstr>Appraisal - Definition</vt:lpstr>
      <vt:lpstr>Appraisal - Archival Values*</vt:lpstr>
      <vt:lpstr>PowerPoint Presentation</vt:lpstr>
      <vt:lpstr>PowerPoint Presentation</vt:lpstr>
      <vt:lpstr>Other Appraisal Considerations</vt:lpstr>
      <vt:lpstr>When Does Appraisal Take Place</vt:lpstr>
      <vt:lpstr>When to Appraise Records</vt:lpstr>
      <vt:lpstr>Appraisal Transferred to the Archives (The Caboose)</vt:lpstr>
      <vt:lpstr>PowerPoint Presentation</vt:lpstr>
      <vt:lpstr>Appraisal when Records Are Created (Perhaps The Passenger Car?)</vt:lpstr>
      <vt:lpstr>PowerPoint Presentation</vt:lpstr>
      <vt:lpstr>  Appraisal Before Records Exist (The Engine)  </vt:lpstr>
      <vt:lpstr>Electronic Records</vt:lpstr>
      <vt:lpstr>The Vocabulary</vt:lpstr>
      <vt:lpstr>Partnerships</vt:lpstr>
    </vt:vector>
  </TitlesOfParts>
  <Company>CA Secretary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 or Caboose: The Changing Relationship between Archives and Records Management</dc:title>
  <dc:creator>Bailey, Sydney</dc:creator>
  <cp:lastModifiedBy>Wendy S. Kramer</cp:lastModifiedBy>
  <cp:revision>73</cp:revision>
  <cp:lastPrinted>2014-10-30T17:39:11Z</cp:lastPrinted>
  <dcterms:created xsi:type="dcterms:W3CDTF">2014-09-29T20:10:12Z</dcterms:created>
  <dcterms:modified xsi:type="dcterms:W3CDTF">2014-11-18T22:46:25Z</dcterms:modified>
</cp:coreProperties>
</file>