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4" r:id="rId2"/>
    <p:sldId id="279" r:id="rId3"/>
    <p:sldId id="265" r:id="rId4"/>
    <p:sldId id="277" r:id="rId5"/>
    <p:sldId id="266" r:id="rId6"/>
    <p:sldId id="270" r:id="rId7"/>
    <p:sldId id="271" r:id="rId8"/>
    <p:sldId id="272" r:id="rId9"/>
    <p:sldId id="282" r:id="rId10"/>
    <p:sldId id="294" r:id="rId11"/>
    <p:sldId id="295" r:id="rId12"/>
    <p:sldId id="299" r:id="rId13"/>
    <p:sldId id="301" r:id="rId14"/>
    <p:sldId id="302" r:id="rId15"/>
    <p:sldId id="296" r:id="rId16"/>
    <p:sldId id="297" r:id="rId17"/>
    <p:sldId id="298" r:id="rId18"/>
    <p:sldId id="300" r:id="rId19"/>
    <p:sldId id="283" r:id="rId20"/>
    <p:sldId id="284" r:id="rId21"/>
    <p:sldId id="285" r:id="rId22"/>
    <p:sldId id="286" r:id="rId23"/>
    <p:sldId id="303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807"/>
    <a:srgbClr val="396161"/>
    <a:srgbClr val="D7C235"/>
    <a:srgbClr val="FE4365"/>
    <a:srgbClr val="F3EEEA"/>
    <a:srgbClr val="7AA7D6"/>
    <a:srgbClr val="A77AD6"/>
    <a:srgbClr val="4DBCE9"/>
    <a:srgbClr val="3FB8AF"/>
    <a:srgbClr val="CF9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431" autoAdjust="0"/>
  </p:normalViewPr>
  <p:slideViewPr>
    <p:cSldViewPr snapToGrid="0" snapToObjects="1">
      <p:cViewPr varScale="1">
        <p:scale>
          <a:sx n="65" d="100"/>
          <a:sy n="65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6D833-1DCB-6B40-80E3-F95213F14F3A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D88C0-65CD-184D-B8C2-97FF60D5E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65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4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17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02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17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02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8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4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06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65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7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7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7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9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7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88C0-65CD-184D-B8C2-97FF60D5E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6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1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5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43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76574-BD8F-264A-8C7E-D8DDE179B37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E4B0-00D3-8140-928B-C40E311D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D7C235"/>
                </a:solidFill>
                <a:latin typeface="Helvetica"/>
                <a:cs typeface="Helvetica"/>
              </a:rPr>
              <a:t>Streamlining local practice with the </a:t>
            </a:r>
          </a:p>
          <a:p>
            <a:r>
              <a:rPr lang="en-US" sz="7200" b="1" dirty="0" smtClean="0">
                <a:solidFill>
                  <a:srgbClr val="D7C235"/>
                </a:solidFill>
                <a:latin typeface="Helvetica"/>
                <a:cs typeface="Helvetica"/>
              </a:rPr>
              <a:t>UC Guidelines </a:t>
            </a:r>
          </a:p>
          <a:p>
            <a:endParaRPr lang="en-US" sz="6000" b="1" dirty="0">
              <a:solidFill>
                <a:srgbClr val="D7C235"/>
              </a:solidFill>
              <a:latin typeface="Helvetica"/>
              <a:cs typeface="Helvetica"/>
            </a:endParaRPr>
          </a:p>
          <a:p>
            <a:r>
              <a:rPr lang="en-US" sz="6000" b="1" dirty="0" smtClean="0">
                <a:solidFill>
                  <a:srgbClr val="D7C235"/>
                </a:solidFill>
                <a:latin typeface="Helvetica"/>
                <a:cs typeface="Helvetica"/>
              </a:rPr>
              <a:t>University of California, Santa Cruz</a:t>
            </a:r>
            <a:endParaRPr lang="en-US" sz="6000" b="1" dirty="0">
              <a:solidFill>
                <a:srgbClr val="D7C235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7385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04 at 3.43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" y="0"/>
            <a:ext cx="914015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2" y="1998152"/>
            <a:ext cx="3868273" cy="48598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69816" y="1794292"/>
            <a:ext cx="2291240" cy="4633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04 at 3.43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" y="0"/>
            <a:ext cx="914015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2" y="2633224"/>
            <a:ext cx="3868273" cy="4224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69816" y="1794292"/>
            <a:ext cx="2279798" cy="4633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42" y="1063787"/>
            <a:ext cx="2938965" cy="730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6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04 at 3.46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8"/>
            <a:ext cx="9144000" cy="6849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69815" y="2633224"/>
            <a:ext cx="2244469" cy="37949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42" y="1998152"/>
            <a:ext cx="3868273" cy="48598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2" y="1063787"/>
            <a:ext cx="2938965" cy="730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04 at 3.43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" y="0"/>
            <a:ext cx="914015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2" y="1063787"/>
            <a:ext cx="2938965" cy="730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69816" y="2013642"/>
            <a:ext cx="2259957" cy="44145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42" y="3175359"/>
            <a:ext cx="3868273" cy="3682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013642"/>
            <a:ext cx="3872115" cy="5111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7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04 at 3.46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8"/>
            <a:ext cx="9144000" cy="6849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2" y="1063787"/>
            <a:ext cx="2938965" cy="730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013642"/>
            <a:ext cx="3872115" cy="5111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69816" y="3252806"/>
            <a:ext cx="2245476" cy="31753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9815" y="1626403"/>
            <a:ext cx="2245477" cy="8983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2" y="1998152"/>
            <a:ext cx="3868273" cy="48598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04 at 3.44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" y="11758"/>
            <a:ext cx="914015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2" y="1063787"/>
            <a:ext cx="2938965" cy="730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013642"/>
            <a:ext cx="3872115" cy="11617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42" y="4135710"/>
            <a:ext cx="3868273" cy="27222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9816" y="1794292"/>
            <a:ext cx="2291240" cy="4633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2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04 at 3.4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8"/>
            <a:ext cx="9144000" cy="6849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2" y="1063787"/>
            <a:ext cx="2938965" cy="730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013642"/>
            <a:ext cx="3872115" cy="19671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69815" y="1794292"/>
            <a:ext cx="2245477" cy="4633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2" y="5204490"/>
            <a:ext cx="3868273" cy="16535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5-04 at 3.49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" y="-11758"/>
            <a:ext cx="912863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2" y="1063787"/>
            <a:ext cx="2938965" cy="730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013642"/>
            <a:ext cx="3872115" cy="30824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9816" y="1794292"/>
            <a:ext cx="2256918" cy="4633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04 at 3.46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" y="0"/>
            <a:ext cx="91401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2" y="1063787"/>
            <a:ext cx="2938965" cy="730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013642"/>
            <a:ext cx="3872115" cy="45539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9816" y="1794293"/>
            <a:ext cx="2268358" cy="19696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2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Section 2:</a:t>
            </a:r>
          </a:p>
          <a:p>
            <a:pPr algn="l"/>
            <a:endParaRPr lang="en-US" sz="8000" b="1" dirty="0" smtClean="0">
              <a:solidFill>
                <a:srgbClr val="7B8807"/>
              </a:solidFill>
              <a:latin typeface="Helvetica"/>
              <a:cs typeface="Helvetica"/>
            </a:endParaRPr>
          </a:p>
          <a:p>
            <a:pPr algn="l"/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Efficient</a:t>
            </a:r>
          </a:p>
          <a:p>
            <a:pPr algn="l"/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Processing Principles</a:t>
            </a:r>
          </a:p>
        </p:txBody>
      </p:sp>
    </p:spTree>
    <p:extLst>
      <p:ext uri="{BB962C8B-B14F-4D97-AF65-F5344CB8AC3E}">
        <p14:creationId xmlns:p14="http://schemas.microsoft.com/office/powerpoint/2010/main" val="195479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7200" b="1" dirty="0" smtClean="0">
              <a:solidFill>
                <a:srgbClr val="F3EEEA"/>
              </a:solidFill>
              <a:latin typeface="Helvetica"/>
              <a:cs typeface="Helvetica"/>
            </a:endParaRPr>
          </a:p>
          <a:p>
            <a:pPr algn="l"/>
            <a:r>
              <a:rPr lang="en-US" sz="7200" b="1" dirty="0" smtClean="0">
                <a:solidFill>
                  <a:srgbClr val="7B8807"/>
                </a:solidFill>
                <a:latin typeface="Helvetica"/>
                <a:cs typeface="Helvetica"/>
              </a:rPr>
              <a:t>3 Staff </a:t>
            </a:r>
          </a:p>
          <a:p>
            <a:pPr algn="l"/>
            <a:r>
              <a:rPr lang="en-US" sz="7200" b="1" dirty="0" smtClean="0">
                <a:solidFill>
                  <a:srgbClr val="7B8807"/>
                </a:solidFill>
                <a:latin typeface="Helvetica"/>
                <a:cs typeface="Helvetica"/>
              </a:rPr>
              <a:t>1 Archivist</a:t>
            </a:r>
            <a:endParaRPr lang="en-US" sz="7200" b="1" dirty="0">
              <a:solidFill>
                <a:srgbClr val="7B8807"/>
              </a:solidFill>
              <a:latin typeface="Helvetica"/>
              <a:cs typeface="Helvetica"/>
            </a:endParaRPr>
          </a:p>
          <a:p>
            <a:pPr algn="l"/>
            <a:r>
              <a:rPr lang="en-US" sz="7200" b="1" dirty="0" smtClean="0">
                <a:solidFill>
                  <a:srgbClr val="7B8807"/>
                </a:solidFill>
                <a:latin typeface="Helvetica"/>
                <a:cs typeface="Helvetica"/>
              </a:rPr>
              <a:t>1 GDA Archivist</a:t>
            </a:r>
          </a:p>
          <a:p>
            <a:pPr algn="l"/>
            <a:r>
              <a:rPr lang="en-US" sz="7200" b="1" dirty="0" smtClean="0">
                <a:solidFill>
                  <a:srgbClr val="7B8807"/>
                </a:solidFill>
                <a:latin typeface="Helvetica"/>
                <a:cs typeface="Helvetica"/>
              </a:rPr>
              <a:t>+ 2 temp. Archivists</a:t>
            </a:r>
            <a:endParaRPr lang="en-US" sz="7200" b="1" dirty="0">
              <a:solidFill>
                <a:srgbClr val="7B8807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UC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69" y="1"/>
            <a:ext cx="3556003" cy="26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9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Section 3:</a:t>
            </a:r>
          </a:p>
          <a:p>
            <a:pPr algn="l"/>
            <a:endParaRPr lang="en-US" sz="8000" b="1" dirty="0" smtClean="0">
              <a:solidFill>
                <a:srgbClr val="7B8807"/>
              </a:solidFill>
              <a:latin typeface="Helvetica"/>
              <a:cs typeface="Helvetica"/>
            </a:endParaRPr>
          </a:p>
          <a:p>
            <a:pPr algn="l"/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Processing Plans</a:t>
            </a:r>
          </a:p>
        </p:txBody>
      </p:sp>
    </p:spTree>
    <p:extLst>
      <p:ext uri="{BB962C8B-B14F-4D97-AF65-F5344CB8AC3E}">
        <p14:creationId xmlns:p14="http://schemas.microsoft.com/office/powerpoint/2010/main" val="103497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Section 4:</a:t>
            </a:r>
          </a:p>
          <a:p>
            <a:pPr algn="l"/>
            <a:endParaRPr lang="en-US" sz="8000" b="1" dirty="0" smtClean="0">
              <a:solidFill>
                <a:srgbClr val="7B8807"/>
              </a:solidFill>
              <a:latin typeface="Helvetica"/>
              <a:cs typeface="Helvetica"/>
            </a:endParaRPr>
          </a:p>
          <a:p>
            <a:pPr algn="l"/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Acquisition &amp; Accessioning</a:t>
            </a:r>
          </a:p>
        </p:txBody>
      </p:sp>
    </p:spTree>
    <p:extLst>
      <p:ext uri="{BB962C8B-B14F-4D97-AF65-F5344CB8AC3E}">
        <p14:creationId xmlns:p14="http://schemas.microsoft.com/office/powerpoint/2010/main" val="403040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Section 5:</a:t>
            </a:r>
          </a:p>
          <a:p>
            <a:pPr algn="l"/>
            <a:endParaRPr lang="en-US" sz="6600" b="1" dirty="0" smtClean="0">
              <a:solidFill>
                <a:srgbClr val="7B8807"/>
              </a:solidFill>
              <a:latin typeface="Helvetica"/>
              <a:cs typeface="Helvetica"/>
            </a:endParaRPr>
          </a:p>
          <a:p>
            <a:pPr algn="l"/>
            <a:r>
              <a:rPr lang="en-US" sz="6600" b="1" dirty="0" smtClean="0">
                <a:solidFill>
                  <a:srgbClr val="7B8807"/>
                </a:solidFill>
                <a:latin typeface="Helvetica"/>
                <a:cs typeface="Helvetica"/>
              </a:rPr>
              <a:t>Finding Aid Template</a:t>
            </a:r>
          </a:p>
        </p:txBody>
      </p:sp>
      <p:pic>
        <p:nvPicPr>
          <p:cNvPr id="4" name="Picture 3" descr="Screen shot 2014-05-04 at 5.18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524"/>
            <a:ext cx="9144000" cy="14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/>
              <a:buChar char="•"/>
            </a:pPr>
            <a:endParaRPr lang="en-US" sz="8000" b="1" dirty="0" smtClean="0">
              <a:solidFill>
                <a:srgbClr val="99A807"/>
              </a:solidFill>
              <a:latin typeface="Helvetica"/>
              <a:cs typeface="Helvetica"/>
            </a:endParaRPr>
          </a:p>
          <a:p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27627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 smtClean="0">
              <a:solidFill>
                <a:srgbClr val="99A807"/>
              </a:solidFill>
              <a:latin typeface="Helvetica"/>
              <a:cs typeface="Helvetica"/>
            </a:endParaRPr>
          </a:p>
          <a:p>
            <a:r>
              <a:rPr lang="en-US" sz="8000" b="1" dirty="0" smtClean="0">
                <a:solidFill>
                  <a:srgbClr val="FE4365"/>
                </a:solidFill>
                <a:latin typeface="Helvetica"/>
                <a:cs typeface="Helvetica"/>
              </a:rPr>
              <a:t>Kate Dundon</a:t>
            </a:r>
          </a:p>
          <a:p>
            <a:r>
              <a:rPr lang="en-US" sz="7200" b="1" dirty="0" smtClean="0">
                <a:solidFill>
                  <a:srgbClr val="FE4365"/>
                </a:solidFill>
                <a:latin typeface="Helvetica"/>
                <a:cs typeface="Helvetica"/>
              </a:rPr>
              <a:t>dundon@ucsc.edu</a:t>
            </a:r>
          </a:p>
        </p:txBody>
      </p:sp>
    </p:spTree>
    <p:extLst>
      <p:ext uri="{BB962C8B-B14F-4D97-AF65-F5344CB8AC3E}">
        <p14:creationId xmlns:p14="http://schemas.microsoft.com/office/powerpoint/2010/main" val="76080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b="1" dirty="0">
              <a:solidFill>
                <a:srgbClr val="99A807"/>
              </a:solidFill>
              <a:latin typeface="Helvetica"/>
              <a:cs typeface="Helvetica"/>
            </a:endParaRPr>
          </a:p>
          <a:p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Inconsistent processing practices</a:t>
            </a:r>
          </a:p>
        </p:txBody>
      </p:sp>
    </p:spTree>
    <p:extLst>
      <p:ext uri="{BB962C8B-B14F-4D97-AF65-F5344CB8AC3E}">
        <p14:creationId xmlns:p14="http://schemas.microsoft.com/office/powerpoint/2010/main" val="144220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/>
              <a:buChar char="•"/>
            </a:pPr>
            <a:endParaRPr lang="en-US" sz="8000" b="1" dirty="0" smtClean="0">
              <a:solidFill>
                <a:srgbClr val="99A807"/>
              </a:solidFill>
              <a:latin typeface="Helvetica"/>
              <a:cs typeface="Helvetica"/>
            </a:endParaRPr>
          </a:p>
          <a:p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Non data-centric collection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166506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B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 smtClean="0">
              <a:solidFill>
                <a:srgbClr val="99A807"/>
              </a:solidFill>
              <a:latin typeface="Helvetica"/>
              <a:cs typeface="Helvetica"/>
            </a:endParaRPr>
          </a:p>
          <a:p>
            <a:endParaRPr lang="en-US" sz="7200" b="1" dirty="0" smtClean="0">
              <a:solidFill>
                <a:srgbClr val="99A807"/>
              </a:solidFill>
              <a:latin typeface="Helvetica"/>
              <a:cs typeface="Helvetica"/>
            </a:endParaRPr>
          </a:p>
          <a:p>
            <a:r>
              <a:rPr lang="en-US" sz="9600" b="1" dirty="0" smtClean="0">
                <a:solidFill>
                  <a:srgbClr val="D7C235"/>
                </a:solidFill>
                <a:latin typeface="Helvetica"/>
                <a:cs typeface="Helvetica"/>
              </a:rPr>
              <a:t>STANDARDIZE</a:t>
            </a:r>
          </a:p>
        </p:txBody>
      </p:sp>
    </p:spTree>
    <p:extLst>
      <p:ext uri="{BB962C8B-B14F-4D97-AF65-F5344CB8AC3E}">
        <p14:creationId xmlns:p14="http://schemas.microsoft.com/office/powerpoint/2010/main" val="141901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9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 smtClean="0">
              <a:solidFill>
                <a:srgbClr val="99A807"/>
              </a:solidFill>
              <a:latin typeface="Helvetica"/>
              <a:cs typeface="Helvetica"/>
            </a:endParaRPr>
          </a:p>
          <a:p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Processing Plans</a:t>
            </a:r>
          </a:p>
        </p:txBody>
      </p:sp>
    </p:spTree>
    <p:extLst>
      <p:ext uri="{BB962C8B-B14F-4D97-AF65-F5344CB8AC3E}">
        <p14:creationId xmlns:p14="http://schemas.microsoft.com/office/powerpoint/2010/main" val="173460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9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 smtClean="0">
              <a:solidFill>
                <a:srgbClr val="99A807"/>
              </a:solidFill>
              <a:latin typeface="Helvetica"/>
              <a:cs typeface="Helvetica"/>
            </a:endParaRPr>
          </a:p>
          <a:p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Provide basic level of access before processing</a:t>
            </a:r>
          </a:p>
        </p:txBody>
      </p:sp>
    </p:spTree>
    <p:extLst>
      <p:ext uri="{BB962C8B-B14F-4D97-AF65-F5344CB8AC3E}">
        <p14:creationId xmlns:p14="http://schemas.microsoft.com/office/powerpoint/2010/main" val="199380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9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 smtClean="0">
              <a:solidFill>
                <a:srgbClr val="99A807"/>
              </a:solidFill>
              <a:latin typeface="Helvetica"/>
              <a:cs typeface="Helvetica"/>
            </a:endParaRPr>
          </a:p>
          <a:p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Team Processing</a:t>
            </a:r>
          </a:p>
        </p:txBody>
      </p:sp>
    </p:spTree>
    <p:extLst>
      <p:ext uri="{BB962C8B-B14F-4D97-AF65-F5344CB8AC3E}">
        <p14:creationId xmlns:p14="http://schemas.microsoft.com/office/powerpoint/2010/main" val="393673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Section 1:</a:t>
            </a:r>
          </a:p>
          <a:p>
            <a:pPr algn="l"/>
            <a:endParaRPr lang="en-US" sz="8000" b="1" dirty="0">
              <a:solidFill>
                <a:srgbClr val="7B8807"/>
              </a:solidFill>
              <a:latin typeface="Helvetica"/>
              <a:cs typeface="Helvetica"/>
            </a:endParaRPr>
          </a:p>
          <a:p>
            <a:pPr algn="l"/>
            <a:r>
              <a:rPr lang="en-US" sz="8000" b="1" dirty="0" smtClean="0">
                <a:solidFill>
                  <a:srgbClr val="7B8807"/>
                </a:solidFill>
                <a:latin typeface="Helvetica"/>
                <a:cs typeface="Helvetica"/>
              </a:rPr>
              <a:t>Processing and Description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119795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9955</TotalTime>
  <Words>106</Words>
  <Application>Microsoft Macintosh PowerPoint</Application>
  <PresentationFormat>On-screen Show (4:3)</PresentationFormat>
  <Paragraphs>67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 don't work for no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Dundon</dc:creator>
  <cp:lastModifiedBy>Kate Dundon</cp:lastModifiedBy>
  <cp:revision>294</cp:revision>
  <dcterms:created xsi:type="dcterms:W3CDTF">2014-03-16T22:52:24Z</dcterms:created>
  <dcterms:modified xsi:type="dcterms:W3CDTF">2014-05-16T23:02:00Z</dcterms:modified>
</cp:coreProperties>
</file>