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4"/>
  </p:notesMasterIdLst>
  <p:sldIdLst>
    <p:sldId id="257" r:id="rId2"/>
    <p:sldId id="376" r:id="rId3"/>
    <p:sldId id="367" r:id="rId4"/>
    <p:sldId id="365" r:id="rId5"/>
    <p:sldId id="425" r:id="rId6"/>
    <p:sldId id="385" r:id="rId7"/>
    <p:sldId id="410" r:id="rId8"/>
    <p:sldId id="466" r:id="rId9"/>
    <p:sldId id="480" r:id="rId10"/>
    <p:sldId id="400" r:id="rId11"/>
    <p:sldId id="482" r:id="rId12"/>
    <p:sldId id="478" r:id="rId13"/>
    <p:sldId id="401" r:id="rId14"/>
    <p:sldId id="403" r:id="rId15"/>
    <p:sldId id="402" r:id="rId16"/>
    <p:sldId id="377" r:id="rId17"/>
    <p:sldId id="386" r:id="rId18"/>
    <p:sldId id="455" r:id="rId19"/>
    <p:sldId id="394" r:id="rId20"/>
    <p:sldId id="411" r:id="rId21"/>
    <p:sldId id="427" r:id="rId22"/>
    <p:sldId id="442" r:id="rId23"/>
    <p:sldId id="428" r:id="rId24"/>
    <p:sldId id="422" r:id="rId25"/>
    <p:sldId id="406" r:id="rId26"/>
    <p:sldId id="405" r:id="rId27"/>
    <p:sldId id="462" r:id="rId28"/>
    <p:sldId id="463" r:id="rId29"/>
    <p:sldId id="458" r:id="rId30"/>
    <p:sldId id="457" r:id="rId31"/>
    <p:sldId id="460" r:id="rId32"/>
    <p:sldId id="456" r:id="rId33"/>
    <p:sldId id="388" r:id="rId34"/>
    <p:sldId id="459" r:id="rId35"/>
    <p:sldId id="404" r:id="rId36"/>
    <p:sldId id="434" r:id="rId37"/>
    <p:sldId id="435" r:id="rId38"/>
    <p:sldId id="453" r:id="rId39"/>
    <p:sldId id="397" r:id="rId40"/>
    <p:sldId id="417" r:id="rId41"/>
    <p:sldId id="398" r:id="rId42"/>
    <p:sldId id="392" r:id="rId43"/>
    <p:sldId id="407" r:id="rId44"/>
    <p:sldId id="475" r:id="rId45"/>
    <p:sldId id="374" r:id="rId46"/>
    <p:sldId id="443" r:id="rId47"/>
    <p:sldId id="445" r:id="rId48"/>
    <p:sldId id="444" r:id="rId49"/>
    <p:sldId id="446" r:id="rId50"/>
    <p:sldId id="378" r:id="rId51"/>
    <p:sldId id="429" r:id="rId52"/>
    <p:sldId id="452" r:id="rId53"/>
    <p:sldId id="447" r:id="rId54"/>
    <p:sldId id="471" r:id="rId55"/>
    <p:sldId id="431" r:id="rId56"/>
    <p:sldId id="433" r:id="rId57"/>
    <p:sldId id="432" r:id="rId58"/>
    <p:sldId id="472" r:id="rId59"/>
    <p:sldId id="473" r:id="rId60"/>
    <p:sldId id="484" r:id="rId61"/>
    <p:sldId id="481" r:id="rId62"/>
    <p:sldId id="465"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4" autoAdjust="0"/>
    <p:restoredTop sz="74600" autoAdjust="0"/>
  </p:normalViewPr>
  <p:slideViewPr>
    <p:cSldViewPr>
      <p:cViewPr>
        <p:scale>
          <a:sx n="50" d="100"/>
          <a:sy n="50" d="100"/>
        </p:scale>
        <p:origin x="-1014" y="-15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1" Type="http://schemas.openxmlformats.org/officeDocument/2006/relationships/image" Target="../media/image19.emf"/></Relationships>
</file>

<file path=ppt/diagrams/_rels/drawing1.xml.rels><?xml version="1.0" encoding="UTF-8" standalone="yes"?>
<Relationships xmlns="http://schemas.openxmlformats.org/package/2006/relationships"><Relationship Id="rId1" Type="http://schemas.openxmlformats.org/officeDocument/2006/relationships/image" Target="../media/image19.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34EBCF-5288-4D76-A010-F57833F98CEE}"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3A8158FA-668A-4A09-BC21-2F69D5B4E144}">
      <dgm:prSet phldrT="[Text]" phldr="1"/>
      <dgm:spPr/>
      <dgm:t>
        <a:bodyPr/>
        <a:lstStyle/>
        <a:p>
          <a:endParaRPr lang="en-US"/>
        </a:p>
      </dgm:t>
    </dgm:pt>
    <dgm:pt modelId="{24F3EC54-07D2-4924-9EA0-6DD1AFCEE611}" type="parTrans" cxnId="{C048EA54-4AB7-4E5F-A3E3-81FE545125B2}">
      <dgm:prSet/>
      <dgm:spPr/>
      <dgm:t>
        <a:bodyPr/>
        <a:lstStyle/>
        <a:p>
          <a:endParaRPr lang="en-US"/>
        </a:p>
      </dgm:t>
    </dgm:pt>
    <dgm:pt modelId="{B327D7B8-54B1-4F5F-9397-243B861C4CE1}" type="sibTrans" cxnId="{C048EA54-4AB7-4E5F-A3E3-81FE545125B2}">
      <dgm:prSet/>
      <dgm:spPr/>
      <dgm:t>
        <a:bodyPr/>
        <a:lstStyle/>
        <a:p>
          <a:endParaRPr lang="en-US"/>
        </a:p>
      </dgm:t>
    </dgm:pt>
    <dgm:pt modelId="{87FB5DA0-B301-45F2-9C46-B632BF485B04}" type="pres">
      <dgm:prSet presAssocID="{8934EBCF-5288-4D76-A010-F57833F98CEE}" presName="Name0" presStyleCnt="0">
        <dgm:presLayoutVars>
          <dgm:dir/>
          <dgm:resizeHandles val="exact"/>
        </dgm:presLayoutVars>
      </dgm:prSet>
      <dgm:spPr/>
    </dgm:pt>
    <dgm:pt modelId="{982F43BB-D235-4300-BC11-8CDFA15DA168}" type="pres">
      <dgm:prSet presAssocID="{3A8158FA-668A-4A09-BC21-2F69D5B4E144}" presName="composite" presStyleCnt="0"/>
      <dgm:spPr/>
    </dgm:pt>
    <dgm:pt modelId="{F28459E2-A5B1-47E1-9507-75FFBBBEEE37}" type="pres">
      <dgm:prSet presAssocID="{3A8158FA-668A-4A09-BC21-2F69D5B4E144}" presName="rect1" presStyleLbl="bgImgPlace1" presStyleIdx="0" presStyleCnt="1" custScaleY="25509"/>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pt>
    <dgm:pt modelId="{830E172B-AF9F-4F1E-AF29-9816943CC56D}" type="pres">
      <dgm:prSet presAssocID="{3A8158FA-668A-4A09-BC21-2F69D5B4E144}" presName="wedgeRectCallout1" presStyleLbl="node1" presStyleIdx="0" presStyleCnt="1">
        <dgm:presLayoutVars>
          <dgm:bulletEnabled val="1"/>
        </dgm:presLayoutVars>
      </dgm:prSet>
      <dgm:spPr/>
      <dgm:t>
        <a:bodyPr/>
        <a:lstStyle/>
        <a:p>
          <a:endParaRPr lang="en-US"/>
        </a:p>
      </dgm:t>
    </dgm:pt>
  </dgm:ptLst>
  <dgm:cxnLst>
    <dgm:cxn modelId="{32A5A5D6-25BD-4693-AE40-AE65D672AC2C}" type="presOf" srcId="{8934EBCF-5288-4D76-A010-F57833F98CEE}" destId="{87FB5DA0-B301-45F2-9C46-B632BF485B04}" srcOrd="0" destOrd="0" presId="urn:microsoft.com/office/officeart/2008/layout/BendingPictureCaptionList"/>
    <dgm:cxn modelId="{EF52F045-9D90-44D1-8696-F081B0EC48DA}" type="presOf" srcId="{3A8158FA-668A-4A09-BC21-2F69D5B4E144}" destId="{830E172B-AF9F-4F1E-AF29-9816943CC56D}" srcOrd="0" destOrd="0" presId="urn:microsoft.com/office/officeart/2008/layout/BendingPictureCaptionList"/>
    <dgm:cxn modelId="{C048EA54-4AB7-4E5F-A3E3-81FE545125B2}" srcId="{8934EBCF-5288-4D76-A010-F57833F98CEE}" destId="{3A8158FA-668A-4A09-BC21-2F69D5B4E144}" srcOrd="0" destOrd="0" parTransId="{24F3EC54-07D2-4924-9EA0-6DD1AFCEE611}" sibTransId="{B327D7B8-54B1-4F5F-9397-243B861C4CE1}"/>
    <dgm:cxn modelId="{9A9E0794-7B84-4A9D-A56D-88357B0E3E70}" type="presParOf" srcId="{87FB5DA0-B301-45F2-9C46-B632BF485B04}" destId="{982F43BB-D235-4300-BC11-8CDFA15DA168}" srcOrd="0" destOrd="0" presId="urn:microsoft.com/office/officeart/2008/layout/BendingPictureCaptionList"/>
    <dgm:cxn modelId="{194AB0D1-B92C-4500-9D4F-2F8641732777}" type="presParOf" srcId="{982F43BB-D235-4300-BC11-8CDFA15DA168}" destId="{F28459E2-A5B1-47E1-9507-75FFBBBEEE37}" srcOrd="0" destOrd="0" presId="urn:microsoft.com/office/officeart/2008/layout/BendingPictureCaptionList"/>
    <dgm:cxn modelId="{67B3DE31-D9B4-4733-918E-0B7DA05185BD}" type="presParOf" srcId="{982F43BB-D235-4300-BC11-8CDFA15DA168}" destId="{830E172B-AF9F-4F1E-AF29-9816943CC56D}"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459E2-A5B1-47E1-9507-75FFBBBEEE37}">
      <dsp:nvSpPr>
        <dsp:cNvPr id="0" name=""/>
        <dsp:cNvSpPr/>
      </dsp:nvSpPr>
      <dsp:spPr>
        <a:xfrm>
          <a:off x="0" y="408687"/>
          <a:ext cx="2743200" cy="55981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0E172B-AF9F-4F1E-AF29-9816943CC56D}">
      <dsp:nvSpPr>
        <dsp:cNvPr id="0" name=""/>
        <dsp:cNvSpPr/>
      </dsp:nvSpPr>
      <dsp:spPr>
        <a:xfrm>
          <a:off x="246888" y="1566416"/>
          <a:ext cx="2441448" cy="768096"/>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a:p>
      </dsp:txBody>
      <dsp:txXfrm>
        <a:off x="246888" y="1566416"/>
        <a:ext cx="2441448" cy="76809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660DDA-833F-466B-8D3B-58D79C64C986}" type="datetimeFigureOut">
              <a:rPr lang="en-US" smtClean="0"/>
              <a:t>5/22/2014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FFDD36E-7DB4-4113-81E3-BB7810F46207}" type="slidenum">
              <a:rPr lang="en-US" smtClean="0"/>
              <a:t>‹#›</a:t>
            </a:fld>
            <a:endParaRPr lang="en-US"/>
          </a:p>
        </p:txBody>
      </p:sp>
    </p:spTree>
    <p:extLst>
      <p:ext uri="{BB962C8B-B14F-4D97-AF65-F5344CB8AC3E}">
        <p14:creationId xmlns:p14="http://schemas.microsoft.com/office/powerpoint/2010/main" val="383413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 </a:t>
            </a:r>
            <a:r>
              <a:rPr lang="en-US" dirty="0" smtClean="0"/>
              <a:t>Westenberger </a:t>
            </a:r>
            <a:r>
              <a:rPr lang="en-US" dirty="0" smtClean="0"/>
              <a:t>in a zero gravity </a:t>
            </a:r>
            <a:r>
              <a:rPr lang="en-US" dirty="0" smtClean="0"/>
              <a:t>chamber while she was on assignment </a:t>
            </a:r>
            <a:r>
              <a:rPr lang="en-US" baseline="0" dirty="0" smtClean="0"/>
              <a:t>for </a:t>
            </a:r>
            <a:r>
              <a:rPr lang="en-US" baseline="0" dirty="0" smtClean="0"/>
              <a:t>a LIFE magazine story on the space shuttle </a:t>
            </a:r>
            <a:r>
              <a:rPr lang="en-US" baseline="0" dirty="0" smtClean="0"/>
              <a:t>in 1984.</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a:t>
            </a:fld>
            <a:endParaRPr lang="en-US"/>
          </a:p>
        </p:txBody>
      </p:sp>
    </p:spTree>
    <p:extLst>
      <p:ext uri="{BB962C8B-B14F-4D97-AF65-F5344CB8AC3E}">
        <p14:creationId xmlns:p14="http://schemas.microsoft.com/office/powerpoint/2010/main" val="402793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pressure</a:t>
            </a:r>
            <a:r>
              <a:rPr lang="en-US" baseline="0" dirty="0" smtClean="0"/>
              <a:t> </a:t>
            </a:r>
            <a:r>
              <a:rPr lang="en-US" dirty="0" smtClean="0"/>
              <a:t>to make the collection ‘accessible’ i.e. on line and visible in social media, has to be tempered by the reality of social</a:t>
            </a:r>
            <a:r>
              <a:rPr lang="en-US" baseline="0" dirty="0" smtClean="0"/>
              <a:t> media contracts, the high rate of theft on the internet, and the mores and </a:t>
            </a:r>
            <a:r>
              <a:rPr lang="en-US" baseline="0" dirty="0" err="1" smtClean="0"/>
              <a:t>practises</a:t>
            </a:r>
            <a:r>
              <a:rPr lang="en-US" baseline="0" dirty="0" smtClean="0"/>
              <a:t> of the celebrity photography business.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10</a:t>
            </a:fld>
            <a:endParaRPr lang="en-US"/>
          </a:p>
        </p:txBody>
      </p:sp>
    </p:spTree>
    <p:extLst>
      <p:ext uri="{BB962C8B-B14F-4D97-AF65-F5344CB8AC3E}">
        <p14:creationId xmlns:p14="http://schemas.microsoft.com/office/powerpoint/2010/main" val="3178402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smtClean="0"/>
              <a:t>primary goal has been to digitize ‘at risk’ materials. This is a very ‘early’ 1994 fine art digital print made by Nash Editions which has been copied so a replica print can be made if the dyes start to change dramatically</a:t>
            </a:r>
            <a:r>
              <a:rPr lang="en-US" baseline="0" dirty="0" smtClean="0"/>
              <a:t> and the </a:t>
            </a:r>
            <a:r>
              <a:rPr lang="en-US" dirty="0" smtClean="0"/>
              <a:t>color changes.</a:t>
            </a:r>
          </a:p>
          <a:p>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11</a:t>
            </a:fld>
            <a:endParaRPr lang="en-US"/>
          </a:p>
        </p:txBody>
      </p:sp>
    </p:spTree>
    <p:extLst>
      <p:ext uri="{BB962C8B-B14F-4D97-AF65-F5344CB8AC3E}">
        <p14:creationId xmlns:p14="http://schemas.microsoft.com/office/powerpoint/2010/main" val="74052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laws that have to be understood when</a:t>
            </a:r>
            <a:r>
              <a:rPr lang="en-US" baseline="0" dirty="0" smtClean="0"/>
              <a:t> you </a:t>
            </a:r>
            <a:r>
              <a:rPr lang="en-US" baseline="0" dirty="0" smtClean="0"/>
              <a:t>place </a:t>
            </a:r>
            <a:r>
              <a:rPr lang="en-US" baseline="0" dirty="0" smtClean="0"/>
              <a:t>your imagery in a commercial </a:t>
            </a:r>
            <a:r>
              <a:rPr lang="en-US" baseline="0" dirty="0" smtClean="0"/>
              <a:t>milieu, i.e. social media , agree to the image to be reproduced even in the editorial space or enter into licensing agreements with third parties.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12</a:t>
            </a:fld>
            <a:endParaRPr lang="en-US"/>
          </a:p>
        </p:txBody>
      </p:sp>
    </p:spTree>
    <p:extLst>
      <p:ext uri="{BB962C8B-B14F-4D97-AF65-F5344CB8AC3E}">
        <p14:creationId xmlns:p14="http://schemas.microsoft.com/office/powerpoint/2010/main" val="191151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13</a:t>
            </a:fld>
            <a:endParaRPr lang="en-US"/>
          </a:p>
        </p:txBody>
      </p:sp>
    </p:spTree>
    <p:extLst>
      <p:ext uri="{BB962C8B-B14F-4D97-AF65-F5344CB8AC3E}">
        <p14:creationId xmlns:p14="http://schemas.microsoft.com/office/powerpoint/2010/main" val="56729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note that they are able to reuse your image: a royalty free license to SUBLICENSE the work</a:t>
            </a:r>
            <a:r>
              <a:rPr lang="en-US" baseline="0" dirty="0" smtClean="0"/>
              <a:t> you upload – that means sell it. Also</a:t>
            </a:r>
            <a:r>
              <a:rPr lang="en-US" dirty="0" smtClean="0"/>
              <a:t> you guarantee that use of the images does not encroach on any one else’s rights. In doing so you indemnify</a:t>
            </a:r>
            <a:r>
              <a:rPr lang="en-US" baseline="0" dirty="0" smtClean="0"/>
              <a:t> Instagram from any lawsuits that arise as a result of your negligence with regard to rights infringement.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14</a:t>
            </a:fld>
            <a:endParaRPr lang="en-US"/>
          </a:p>
        </p:txBody>
      </p:sp>
    </p:spTree>
    <p:extLst>
      <p:ext uri="{BB962C8B-B14F-4D97-AF65-F5344CB8AC3E}">
        <p14:creationId xmlns:p14="http://schemas.microsoft.com/office/powerpoint/2010/main" val="1510124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Marketing fine art through </a:t>
            </a:r>
            <a:r>
              <a:rPr lang="en-US" dirty="0" smtClean="0"/>
              <a:t>art sites such </a:t>
            </a:r>
            <a:r>
              <a:rPr lang="en-US" dirty="0" err="1" smtClean="0"/>
              <a:t>asa</a:t>
            </a:r>
            <a:r>
              <a:rPr lang="en-US" dirty="0" smtClean="0"/>
              <a:t> Art.com  be aware</a:t>
            </a:r>
            <a:r>
              <a:rPr lang="en-US" baseline="0" dirty="0" smtClean="0"/>
              <a:t> that the </a:t>
            </a:r>
            <a:r>
              <a:rPr lang="en-US" baseline="0" dirty="0" smtClean="0"/>
              <a:t>material </a:t>
            </a:r>
            <a:r>
              <a:rPr lang="en-US" baseline="0" dirty="0" smtClean="0"/>
              <a:t>can be purchased for private use, as wall </a:t>
            </a:r>
            <a:r>
              <a:rPr lang="en-US" baseline="0" dirty="0" smtClean="0"/>
              <a:t>decoration, </a:t>
            </a:r>
            <a:r>
              <a:rPr lang="en-US" baseline="0" dirty="0" smtClean="0"/>
              <a:t>but that the site </a:t>
            </a:r>
            <a:r>
              <a:rPr lang="en-US" baseline="0" dirty="0" smtClean="0"/>
              <a:t>is used </a:t>
            </a:r>
            <a:r>
              <a:rPr lang="en-US" baseline="0" dirty="0" smtClean="0"/>
              <a:t>by </a:t>
            </a:r>
            <a:r>
              <a:rPr lang="en-US" baseline="0" dirty="0" smtClean="0"/>
              <a:t>manufacturers </a:t>
            </a:r>
            <a:r>
              <a:rPr lang="en-US" baseline="0" dirty="0" smtClean="0"/>
              <a:t>who purchase photography (or drawings, paintings </a:t>
            </a:r>
            <a:r>
              <a:rPr lang="en-US" baseline="0" dirty="0" err="1" smtClean="0"/>
              <a:t>etc</a:t>
            </a:r>
            <a:r>
              <a:rPr lang="en-US" baseline="0" dirty="0" smtClean="0"/>
              <a:t>) to </a:t>
            </a:r>
            <a:r>
              <a:rPr lang="en-US" baseline="0" dirty="0" smtClean="0"/>
              <a:t>produce </a:t>
            </a:r>
            <a:r>
              <a:rPr lang="en-US" baseline="0" dirty="0" smtClean="0"/>
              <a:t>goods such as mass produced pre-framed art work, coffee mugs, tee shirts, handbags, shower curtains etc. Again the wording  includes your warranty that the art work is clear of any rights issues.</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15</a:t>
            </a:fld>
            <a:endParaRPr lang="en-US"/>
          </a:p>
        </p:txBody>
      </p:sp>
    </p:spTree>
    <p:extLst>
      <p:ext uri="{BB962C8B-B14F-4D97-AF65-F5344CB8AC3E}">
        <p14:creationId xmlns:p14="http://schemas.microsoft.com/office/powerpoint/2010/main" val="3984653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law in action in your </a:t>
            </a:r>
            <a:r>
              <a:rPr lang="en-US" dirty="0" smtClean="0"/>
              <a:t>archive. You may</a:t>
            </a:r>
            <a:endParaRPr lang="en-US" dirty="0" smtClean="0"/>
          </a:p>
          <a:p>
            <a:pPr lvl="0"/>
            <a:r>
              <a:rPr lang="en-US" dirty="0" smtClean="0"/>
              <a:t>Appropriate </a:t>
            </a:r>
            <a:r>
              <a:rPr lang="en-US" dirty="0" smtClean="0">
                <a:solidFill>
                  <a:srgbClr val="C00000"/>
                </a:solidFill>
              </a:rPr>
              <a:t>: use </a:t>
            </a:r>
            <a:r>
              <a:rPr lang="en-US" dirty="0" smtClean="0">
                <a:solidFill>
                  <a:srgbClr val="C00000"/>
                </a:solidFill>
              </a:rPr>
              <a:t>a </a:t>
            </a:r>
            <a:r>
              <a:rPr lang="en-US" dirty="0" smtClean="0">
                <a:solidFill>
                  <a:srgbClr val="C00000"/>
                </a:solidFill>
              </a:rPr>
              <a:t>person’s photograph, or likeness for commercial purposes which damages the person’s dignity, interests and peace of mind</a:t>
            </a:r>
          </a:p>
          <a:p>
            <a:pPr lvl="0"/>
            <a:endParaRPr lang="en-US" dirty="0" smtClean="0"/>
          </a:p>
          <a:p>
            <a:pPr lvl="0"/>
            <a:r>
              <a:rPr lang="en-US" dirty="0" smtClean="0"/>
              <a:t>Shown </a:t>
            </a:r>
            <a:r>
              <a:rPr lang="en-US" dirty="0" smtClean="0"/>
              <a:t>that</a:t>
            </a:r>
            <a:r>
              <a:rPr lang="en-US" baseline="0" dirty="0" smtClean="0"/>
              <a:t> person in</a:t>
            </a:r>
            <a:r>
              <a:rPr lang="en-US" dirty="0" smtClean="0"/>
              <a:t> </a:t>
            </a:r>
            <a:r>
              <a:rPr lang="en-US" dirty="0" smtClean="0"/>
              <a:t>a false light: </a:t>
            </a:r>
            <a:r>
              <a:rPr lang="en-US" dirty="0" smtClean="0">
                <a:solidFill>
                  <a:srgbClr val="C00000"/>
                </a:solidFill>
              </a:rPr>
              <a:t>attributed </a:t>
            </a:r>
            <a:r>
              <a:rPr lang="en-US" dirty="0" smtClean="0">
                <a:solidFill>
                  <a:srgbClr val="C00000"/>
                </a:solidFill>
              </a:rPr>
              <a:t>an </a:t>
            </a:r>
            <a:r>
              <a:rPr lang="en-US" dirty="0" smtClean="0">
                <a:solidFill>
                  <a:srgbClr val="C00000"/>
                </a:solidFill>
              </a:rPr>
              <a:t>opinion or statement </a:t>
            </a:r>
          </a:p>
          <a:p>
            <a:pPr lvl="0"/>
            <a:endParaRPr lang="en-US" dirty="0" smtClean="0">
              <a:solidFill>
                <a:srgbClr val="C00000"/>
              </a:solidFill>
            </a:endParaRPr>
          </a:p>
          <a:p>
            <a:pPr lvl="0"/>
            <a:r>
              <a:rPr lang="en-US" dirty="0" smtClean="0"/>
              <a:t>Maliciously or falsely portrayed someone in a way that damages their reputation </a:t>
            </a:r>
            <a:endParaRPr lang="en-US" dirty="0" smtClean="0"/>
          </a:p>
          <a:p>
            <a:pPr lvl="0"/>
            <a:endParaRPr lang="en-US" dirty="0" smtClean="0"/>
          </a:p>
          <a:p>
            <a:pPr lvl="0"/>
            <a:r>
              <a:rPr lang="en-US" dirty="0" smtClean="0"/>
              <a:t>Or disclosures </a:t>
            </a:r>
            <a:r>
              <a:rPr lang="en-US" dirty="0" smtClean="0"/>
              <a:t>private </a:t>
            </a:r>
            <a:r>
              <a:rPr lang="en-US" dirty="0" smtClean="0"/>
              <a:t>facts about the person shown</a:t>
            </a:r>
            <a:endParaRPr lang="en-US" dirty="0" smtClean="0"/>
          </a:p>
          <a:p>
            <a:pPr lvl="0"/>
            <a:endParaRPr lang="en-US" dirty="0" smtClean="0"/>
          </a:p>
          <a:p>
            <a:pPr lvl="0"/>
            <a:r>
              <a:rPr lang="en-US" dirty="0" smtClean="0"/>
              <a:t>intrudes on your affairs, photographed at a private event or place you had the expectation of privacy  </a:t>
            </a:r>
          </a:p>
          <a:p>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16</a:t>
            </a:fld>
            <a:endParaRPr lang="en-US"/>
          </a:p>
        </p:txBody>
      </p:sp>
    </p:spTree>
    <p:extLst>
      <p:ext uri="{BB962C8B-B14F-4D97-AF65-F5344CB8AC3E}">
        <p14:creationId xmlns:p14="http://schemas.microsoft.com/office/powerpoint/2010/main" val="84974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often as not model releases are used to prove who a claimant IS NOT. False claims are very common so you must collect the minimum information above to be able to double check someone is who they claim to be</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17</a:t>
            </a:fld>
            <a:endParaRPr lang="en-US"/>
          </a:p>
        </p:txBody>
      </p:sp>
    </p:spTree>
    <p:extLst>
      <p:ext uri="{BB962C8B-B14F-4D97-AF65-F5344CB8AC3E}">
        <p14:creationId xmlns:p14="http://schemas.microsoft.com/office/powerpoint/2010/main" val="268371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a:t>
            </a:r>
            <a:r>
              <a:rPr lang="en-US" baseline="0" dirty="0" smtClean="0"/>
              <a:t> always loved a parade and for three years in the 1990s she photographed the Venice </a:t>
            </a:r>
            <a:r>
              <a:rPr lang="en-US" baseline="0" dirty="0" err="1" smtClean="0"/>
              <a:t>Carnevale</a:t>
            </a:r>
            <a:r>
              <a:rPr lang="en-US" baseline="0" dirty="0" smtClean="0"/>
              <a:t>. We wanted to digitize and possibly license these </a:t>
            </a:r>
            <a:r>
              <a:rPr lang="en-US" baseline="0" dirty="0" smtClean="0"/>
              <a:t>images – every image FULL of people. </a:t>
            </a:r>
            <a:r>
              <a:rPr lang="en-US" baseline="0" dirty="0" smtClean="0"/>
              <a:t>So we had to develop a risk assessment procedure.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18</a:t>
            </a:fld>
            <a:endParaRPr lang="en-US"/>
          </a:p>
        </p:txBody>
      </p:sp>
    </p:spTree>
    <p:extLst>
      <p:ext uri="{BB962C8B-B14F-4D97-AF65-F5344CB8AC3E}">
        <p14:creationId xmlns:p14="http://schemas.microsoft.com/office/powerpoint/2010/main" val="637782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assessment</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19</a:t>
            </a:fld>
            <a:endParaRPr lang="en-US"/>
          </a:p>
        </p:txBody>
      </p:sp>
    </p:spTree>
    <p:extLst>
      <p:ext uri="{BB962C8B-B14F-4D97-AF65-F5344CB8AC3E}">
        <p14:creationId xmlns:p14="http://schemas.microsoft.com/office/powerpoint/2010/main" val="283993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came to the Autry as a volunteer </a:t>
            </a:r>
            <a:r>
              <a:rPr lang="en-US" dirty="0" smtClean="0"/>
              <a:t>after a career in the commercial and editorial photography business.</a:t>
            </a:r>
            <a:endParaRPr lang="en-US" baseline="0" dirty="0" smtClean="0"/>
          </a:p>
          <a:p>
            <a:r>
              <a:rPr lang="en-US" baseline="0" dirty="0" smtClean="0"/>
              <a:t>I had known Theo, worked with </a:t>
            </a:r>
            <a:r>
              <a:rPr lang="en-US" baseline="0" dirty="0" smtClean="0"/>
              <a:t>her, and shared many business acquaintances in </a:t>
            </a:r>
            <a:r>
              <a:rPr lang="en-US" baseline="0" dirty="0" smtClean="0"/>
              <a:t>New York and Hollywood.</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a:t>
            </a:fld>
            <a:endParaRPr lang="en-US"/>
          </a:p>
        </p:txBody>
      </p:sp>
    </p:spTree>
    <p:extLst>
      <p:ext uri="{BB962C8B-B14F-4D97-AF65-F5344CB8AC3E}">
        <p14:creationId xmlns:p14="http://schemas.microsoft.com/office/powerpoint/2010/main" val="1486864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 of girls known as “The Dolls” </a:t>
            </a:r>
            <a:r>
              <a:rPr lang="en-US" dirty="0" smtClean="0"/>
              <a:t>were photographed in 1996 and in 1998. </a:t>
            </a:r>
            <a:r>
              <a:rPr lang="en-US" dirty="0" smtClean="0"/>
              <a:t>They</a:t>
            </a:r>
            <a:r>
              <a:rPr lang="en-US" baseline="0" dirty="0" smtClean="0"/>
              <a:t> are</a:t>
            </a:r>
            <a:r>
              <a:rPr lang="en-US" dirty="0" smtClean="0"/>
              <a:t> </a:t>
            </a:r>
            <a:r>
              <a:rPr lang="en-US" dirty="0" smtClean="0"/>
              <a:t>Anna, </a:t>
            </a:r>
            <a:r>
              <a:rPr lang="en-US" dirty="0" smtClean="0"/>
              <a:t>Erin,</a:t>
            </a:r>
            <a:r>
              <a:rPr lang="en-US" baseline="0" dirty="0" smtClean="0"/>
              <a:t> </a:t>
            </a:r>
            <a:r>
              <a:rPr lang="en-US" dirty="0" smtClean="0"/>
              <a:t>Shannon </a:t>
            </a:r>
            <a:r>
              <a:rPr lang="en-US" dirty="0" smtClean="0"/>
              <a:t>and </a:t>
            </a:r>
            <a:r>
              <a:rPr lang="en-US" dirty="0" err="1" smtClean="0"/>
              <a:t>Dawa</a:t>
            </a:r>
            <a:r>
              <a:rPr lang="en-US" baseline="0" dirty="0" smtClean="0"/>
              <a:t> come to Carnival every year and dress in different outfits </a:t>
            </a:r>
            <a:r>
              <a:rPr lang="en-US" baseline="0" dirty="0" smtClean="0"/>
              <a:t>at different times of day over </a:t>
            </a:r>
            <a:r>
              <a:rPr lang="en-US" baseline="0" dirty="0" smtClean="0"/>
              <a:t>a period of </a:t>
            </a:r>
            <a:r>
              <a:rPr lang="en-US" baseline="0" dirty="0" smtClean="0"/>
              <a:t>days. They </a:t>
            </a:r>
            <a:r>
              <a:rPr lang="en-US" baseline="0" dirty="0" smtClean="0"/>
              <a:t>are identified once or twice in a book mock up dummy, but only </a:t>
            </a:r>
            <a:r>
              <a:rPr lang="en-US" baseline="0" dirty="0" smtClean="0"/>
              <a:t>ever in </a:t>
            </a:r>
            <a:r>
              <a:rPr lang="en-US" baseline="0" dirty="0" smtClean="0"/>
              <a:t>one outfit. </a:t>
            </a:r>
            <a:r>
              <a:rPr lang="en-US" baseline="0" dirty="0" smtClean="0"/>
              <a:t>I am left guessing who is which ‘Doll’ or fairy.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20</a:t>
            </a:fld>
            <a:endParaRPr lang="en-US"/>
          </a:p>
        </p:txBody>
      </p:sp>
    </p:spTree>
    <p:extLst>
      <p:ext uri="{BB962C8B-B14F-4D97-AF65-F5344CB8AC3E}">
        <p14:creationId xmlns:p14="http://schemas.microsoft.com/office/powerpoint/2010/main" val="1152074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Inadequate release. It may not hold up in court in a case brought</a:t>
            </a:r>
            <a:r>
              <a:rPr lang="en-US" baseline="0" dirty="0" smtClean="0"/>
              <a:t> by Erin but might squeak by if a false claim was made.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21</a:t>
            </a:fld>
            <a:endParaRPr lang="en-US"/>
          </a:p>
        </p:txBody>
      </p:sp>
    </p:spTree>
    <p:extLst>
      <p:ext uri="{BB962C8B-B14F-4D97-AF65-F5344CB8AC3E}">
        <p14:creationId xmlns:p14="http://schemas.microsoft.com/office/powerpoint/2010/main" val="3718769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two principal</a:t>
            </a:r>
            <a:r>
              <a:rPr lang="en-US" baseline="0" dirty="0" smtClean="0"/>
              <a:t> </a:t>
            </a:r>
            <a:r>
              <a:rPr lang="en-US" baseline="0" dirty="0" smtClean="0"/>
              <a:t>Dolls, who refused to sign the agreement. See next slide</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22</a:t>
            </a:fld>
            <a:endParaRPr lang="en-US"/>
          </a:p>
        </p:txBody>
      </p:sp>
    </p:spTree>
    <p:extLst>
      <p:ext uri="{BB962C8B-B14F-4D97-AF65-F5344CB8AC3E}">
        <p14:creationId xmlns:p14="http://schemas.microsoft.com/office/powerpoint/2010/main" val="2760721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t>
            </a:r>
            <a:r>
              <a:rPr lang="en-US" dirty="0" smtClean="0"/>
              <a:t>day however was a bit anxious at</a:t>
            </a:r>
            <a:r>
              <a:rPr lang="en-US" baseline="0" dirty="0" smtClean="0"/>
              <a:t> the idea I might be signing away my rights to anything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23</a:t>
            </a:fld>
            <a:endParaRPr lang="en-US"/>
          </a:p>
        </p:txBody>
      </p:sp>
    </p:spTree>
    <p:extLst>
      <p:ext uri="{BB962C8B-B14F-4D97-AF65-F5344CB8AC3E}">
        <p14:creationId xmlns:p14="http://schemas.microsoft.com/office/powerpoint/2010/main" val="376029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no additional </a:t>
            </a:r>
            <a:r>
              <a:rPr lang="en-US" dirty="0" smtClean="0"/>
              <a:t>model </a:t>
            </a:r>
            <a:r>
              <a:rPr lang="en-US" dirty="0" smtClean="0"/>
              <a:t>releases. From a careful reading of her notes we were able to identify this man, Count Emile </a:t>
            </a:r>
            <a:r>
              <a:rPr lang="en-US" dirty="0" err="1" smtClean="0"/>
              <a:t>Targhetta</a:t>
            </a:r>
            <a:r>
              <a:rPr lang="en-US" dirty="0" smtClean="0"/>
              <a:t> </a:t>
            </a:r>
            <a:r>
              <a:rPr lang="en-US" dirty="0" err="1" smtClean="0"/>
              <a:t>D'Audiffret</a:t>
            </a:r>
            <a:r>
              <a:rPr lang="en-US" dirty="0" smtClean="0"/>
              <a:t>, known as '' Le </a:t>
            </a:r>
            <a:r>
              <a:rPr lang="en-US" dirty="0" err="1" smtClean="0"/>
              <a:t>Roi</a:t>
            </a:r>
            <a:r>
              <a:rPr lang="en-US" dirty="0" smtClean="0"/>
              <a:t> du </a:t>
            </a:r>
            <a:r>
              <a:rPr lang="en-US" dirty="0" err="1" smtClean="0"/>
              <a:t>Carnaval</a:t>
            </a:r>
            <a:r>
              <a:rPr lang="en-US" dirty="0" smtClean="0"/>
              <a:t> '‘ . </a:t>
            </a:r>
            <a:r>
              <a:rPr lang="en-US" baseline="0" dirty="0" smtClean="0"/>
              <a:t> As </a:t>
            </a:r>
            <a:r>
              <a:rPr lang="en-US" dirty="0" smtClean="0"/>
              <a:t>the last descendant of Giacomo Casanova (1725-1792)</a:t>
            </a:r>
            <a:r>
              <a:rPr lang="en-US" baseline="0" dirty="0" smtClean="0"/>
              <a:t>  he appeared in </a:t>
            </a:r>
            <a:r>
              <a:rPr lang="en-US" dirty="0" smtClean="0"/>
              <a:t>The Real Casanova, 2003</a:t>
            </a:r>
            <a:r>
              <a:rPr lang="en-US" baseline="0" dirty="0" smtClean="0"/>
              <a:t> </a:t>
            </a:r>
            <a:r>
              <a:rPr lang="en-US" dirty="0" smtClean="0"/>
              <a:t>as the Old Casanova.</a:t>
            </a:r>
          </a:p>
          <a:p>
            <a:pPr marL="114300" indent="0">
              <a:buNone/>
            </a:pPr>
            <a:r>
              <a:rPr lang="en-US" dirty="0" smtClean="0"/>
              <a:t>   </a:t>
            </a:r>
          </a:p>
          <a:p>
            <a:r>
              <a:rPr lang="en-US" dirty="0" smtClean="0"/>
              <a:t>He passed away 2008</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24</a:t>
            </a:fld>
            <a:endParaRPr lang="en-US"/>
          </a:p>
        </p:txBody>
      </p:sp>
    </p:spTree>
    <p:extLst>
      <p:ext uri="{BB962C8B-B14F-4D97-AF65-F5344CB8AC3E}">
        <p14:creationId xmlns:p14="http://schemas.microsoft.com/office/powerpoint/2010/main" val="1034681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Persons</a:t>
            </a:r>
            <a:r>
              <a:rPr lang="en-US" baseline="0" dirty="0" smtClean="0"/>
              <a:t> i</a:t>
            </a:r>
            <a:r>
              <a:rPr lang="en-US" dirty="0" smtClean="0"/>
              <a:t>n </a:t>
            </a:r>
            <a:r>
              <a:rPr lang="en-US" dirty="0"/>
              <a:t>costume </a:t>
            </a:r>
            <a:r>
              <a:rPr lang="en-US" dirty="0" smtClean="0"/>
              <a:t>and in </a:t>
            </a:r>
            <a:r>
              <a:rPr lang="en-US" dirty="0"/>
              <a:t>make-up only, </a:t>
            </a:r>
            <a:r>
              <a:rPr lang="en-US" dirty="0" smtClean="0"/>
              <a:t>we will not reproduce as their features are recognizable to themselves and others. And indeed I hope everyone remembers this hair do.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25</a:t>
            </a:fld>
            <a:endParaRPr lang="en-US"/>
          </a:p>
        </p:txBody>
      </p:sp>
    </p:spTree>
    <p:extLst>
      <p:ext uri="{BB962C8B-B14F-4D97-AF65-F5344CB8AC3E}">
        <p14:creationId xmlns:p14="http://schemas.microsoft.com/office/powerpoint/2010/main" val="1381924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C00000"/>
                </a:solidFill>
                <a:latin typeface="+mn-lt"/>
                <a:ea typeface="+mn-ea"/>
                <a:cs typeface="+mn-cs"/>
              </a:rPr>
              <a:t>No, so we will use this image as he is not recognizable in this mask. We are not exploiting</a:t>
            </a:r>
            <a:r>
              <a:rPr lang="en-US" sz="1200" kern="1200" baseline="0" dirty="0" smtClean="0">
                <a:solidFill>
                  <a:srgbClr val="C00000"/>
                </a:solidFill>
                <a:latin typeface="+mn-lt"/>
                <a:ea typeface="+mn-ea"/>
                <a:cs typeface="+mn-cs"/>
              </a:rPr>
              <a:t> his likeness.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26</a:t>
            </a:fld>
            <a:endParaRPr lang="en-US"/>
          </a:p>
        </p:txBody>
      </p:sp>
    </p:spTree>
    <p:extLst>
      <p:ext uri="{BB962C8B-B14F-4D97-AF65-F5344CB8AC3E}">
        <p14:creationId xmlns:p14="http://schemas.microsoft.com/office/powerpoint/2010/main" val="2050050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the most exotic looking masks, to our eye, are mass produced.</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27</a:t>
            </a:fld>
            <a:endParaRPr lang="en-US"/>
          </a:p>
        </p:txBody>
      </p:sp>
    </p:spTree>
    <p:extLst>
      <p:ext uri="{BB962C8B-B14F-4D97-AF65-F5344CB8AC3E}">
        <p14:creationId xmlns:p14="http://schemas.microsoft.com/office/powerpoint/2010/main" val="4123911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 these are generic masks. </a:t>
            </a:r>
            <a:r>
              <a:rPr lang="en-US" dirty="0" smtClean="0"/>
              <a:t>We will use another version of this image,</a:t>
            </a:r>
            <a:r>
              <a:rPr lang="en-US" baseline="0" dirty="0" smtClean="0"/>
              <a:t> </a:t>
            </a:r>
            <a:r>
              <a:rPr lang="en-US" dirty="0" smtClean="0"/>
              <a:t>without </a:t>
            </a:r>
            <a:r>
              <a:rPr lang="en-US" dirty="0" smtClean="0"/>
              <a:t>the </a:t>
            </a:r>
            <a:r>
              <a:rPr lang="en-US" dirty="0" smtClean="0"/>
              <a:t>child( the MINOR) in the frame.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28</a:t>
            </a:fld>
            <a:endParaRPr lang="en-US"/>
          </a:p>
        </p:txBody>
      </p:sp>
    </p:spTree>
    <p:extLst>
      <p:ext uri="{BB962C8B-B14F-4D97-AF65-F5344CB8AC3E}">
        <p14:creationId xmlns:p14="http://schemas.microsoft.com/office/powerpoint/2010/main" val="1717124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Quick look in Flickr</a:t>
            </a:r>
          </a:p>
          <a:p>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29</a:t>
            </a:fld>
            <a:endParaRPr lang="en-US"/>
          </a:p>
        </p:txBody>
      </p:sp>
    </p:spTree>
    <p:extLst>
      <p:ext uri="{BB962C8B-B14F-4D97-AF65-F5344CB8AC3E}">
        <p14:creationId xmlns:p14="http://schemas.microsoft.com/office/powerpoint/2010/main" val="1349888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personality, exuberance</a:t>
            </a:r>
            <a:r>
              <a:rPr lang="en-US" baseline="0" dirty="0" smtClean="0"/>
              <a:t>, humor, excellent preparation and professionalism made her a popular photographer that picture editors could rely on.</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a:t>
            </a:fld>
            <a:endParaRPr lang="en-US"/>
          </a:p>
        </p:txBody>
      </p:sp>
    </p:spTree>
    <p:extLst>
      <p:ext uri="{BB962C8B-B14F-4D97-AF65-F5344CB8AC3E}">
        <p14:creationId xmlns:p14="http://schemas.microsoft.com/office/powerpoint/2010/main" val="1695577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a common theme although I do not know the significance of the bird.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30</a:t>
            </a:fld>
            <a:endParaRPr lang="en-US"/>
          </a:p>
        </p:txBody>
      </p:sp>
    </p:spTree>
    <p:extLst>
      <p:ext uri="{BB962C8B-B14F-4D97-AF65-F5344CB8AC3E}">
        <p14:creationId xmlns:p14="http://schemas.microsoft.com/office/powerpoint/2010/main" val="1132632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Identical wear meant to subsume the individual but does the costume itself become a ‘persona’</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31</a:t>
            </a:fld>
            <a:endParaRPr lang="en-US"/>
          </a:p>
        </p:txBody>
      </p:sp>
    </p:spTree>
    <p:extLst>
      <p:ext uri="{BB962C8B-B14F-4D97-AF65-F5344CB8AC3E}">
        <p14:creationId xmlns:p14="http://schemas.microsoft.com/office/powerpoint/2010/main" val="1807908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these are the same people but the costumes have slightly changed. I will not put allow</a:t>
            </a:r>
            <a:r>
              <a:rPr lang="en-US" baseline="0" dirty="0" smtClean="0"/>
              <a:t> this image to be used because I think this is a ‘club’ or group and this is their signature costume.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32</a:t>
            </a:fld>
            <a:endParaRPr lang="en-US"/>
          </a:p>
        </p:txBody>
      </p:sp>
    </p:spTree>
    <p:extLst>
      <p:ext uri="{BB962C8B-B14F-4D97-AF65-F5344CB8AC3E}">
        <p14:creationId xmlns:p14="http://schemas.microsoft.com/office/powerpoint/2010/main" val="880643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 have already seen our image being used on Pinterest – borrowed</a:t>
            </a:r>
            <a:r>
              <a:rPr lang="en-US" baseline="0" dirty="0" smtClean="0"/>
              <a:t> I think from a national Geographic website in the 1990s.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33</a:t>
            </a:fld>
            <a:endParaRPr lang="en-US"/>
          </a:p>
        </p:txBody>
      </p:sp>
    </p:spTree>
    <p:extLst>
      <p:ext uri="{BB962C8B-B14F-4D97-AF65-F5344CB8AC3E}">
        <p14:creationId xmlns:p14="http://schemas.microsoft.com/office/powerpoint/2010/main" val="1594416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Bubble </a:t>
            </a:r>
            <a:r>
              <a:rPr lang="en-US" dirty="0" smtClean="0"/>
              <a:t>Heads </a:t>
            </a:r>
            <a:r>
              <a:rPr lang="en-US" dirty="0" smtClean="0"/>
              <a:t>are </a:t>
            </a:r>
            <a:r>
              <a:rPr lang="en-US" dirty="0" err="1" smtClean="0"/>
              <a:t>refered</a:t>
            </a:r>
            <a:r>
              <a:rPr lang="en-US" dirty="0" smtClean="0"/>
              <a:t> </a:t>
            </a:r>
            <a:r>
              <a:rPr lang="en-US" dirty="0" smtClean="0"/>
              <a:t>to in her notes, </a:t>
            </a:r>
            <a:r>
              <a:rPr lang="en-US" dirty="0" smtClean="0"/>
              <a:t>they are a couple from Trieste who ‘dreamed’ these costumes and spent 6 months creating them.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34</a:t>
            </a:fld>
            <a:endParaRPr lang="en-US"/>
          </a:p>
        </p:txBody>
      </p:sp>
    </p:spTree>
    <p:extLst>
      <p:ext uri="{BB962C8B-B14F-4D97-AF65-F5344CB8AC3E}">
        <p14:creationId xmlns:p14="http://schemas.microsoft.com/office/powerpoint/2010/main" val="2068017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not completely sure if this is a truly ‘naturally occurring crowd’ but even if it was </a:t>
            </a:r>
            <a:r>
              <a:rPr lang="en-US" baseline="0" dirty="0" smtClean="0"/>
              <a:t>staged </a:t>
            </a:r>
            <a:r>
              <a:rPr lang="en-US" dirty="0" smtClean="0"/>
              <a:t>no one person is prominent. We are not drawing attention to, or exploiting the likeness of any one person.</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35</a:t>
            </a:fld>
            <a:endParaRPr lang="en-US"/>
          </a:p>
        </p:txBody>
      </p:sp>
    </p:spTree>
    <p:extLst>
      <p:ext uri="{BB962C8B-B14F-4D97-AF65-F5344CB8AC3E}">
        <p14:creationId xmlns:p14="http://schemas.microsoft.com/office/powerpoint/2010/main" val="3171900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 person depicted in the picture would have to </a:t>
            </a:r>
            <a:r>
              <a:rPr lang="en-US" dirty="0" smtClean="0"/>
              <a:t>identify </a:t>
            </a:r>
            <a:r>
              <a:rPr lang="en-US" dirty="0" smtClean="0"/>
              <a:t>the year and the location</a:t>
            </a:r>
          </a:p>
          <a:p>
            <a:pPr defTabSz="931774">
              <a:defRPr/>
            </a:pPr>
            <a:r>
              <a:rPr lang="en-US" dirty="0" smtClean="0"/>
              <a:t>Autry displayed blatant disregard for </a:t>
            </a:r>
            <a:r>
              <a:rPr lang="en-US" dirty="0" smtClean="0"/>
              <a:t>the </a:t>
            </a:r>
            <a:r>
              <a:rPr lang="en-US" dirty="0" smtClean="0"/>
              <a:t>rights of </a:t>
            </a:r>
            <a:r>
              <a:rPr lang="en-US" dirty="0" smtClean="0"/>
              <a:t>privacy of all persons</a:t>
            </a:r>
            <a:endParaRPr lang="en-US" dirty="0" smtClean="0"/>
          </a:p>
          <a:p>
            <a:pPr defTabSz="931774">
              <a:defRPr/>
            </a:pPr>
            <a:r>
              <a:rPr lang="en-US" dirty="0" smtClean="0"/>
              <a:t>By releasing </a:t>
            </a:r>
            <a:r>
              <a:rPr lang="en-US" dirty="0" smtClean="0"/>
              <a:t>the images to a third party for commercial exploitation. </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36</a:t>
            </a:fld>
            <a:endParaRPr lang="en-US"/>
          </a:p>
        </p:txBody>
      </p:sp>
    </p:spTree>
    <p:extLst>
      <p:ext uri="{BB962C8B-B14F-4D97-AF65-F5344CB8AC3E}">
        <p14:creationId xmlns:p14="http://schemas.microsoft.com/office/powerpoint/2010/main" val="3683843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no expectation of </a:t>
            </a:r>
            <a:r>
              <a:rPr lang="en-US" dirty="0" smtClean="0"/>
              <a:t>privacy on the streets of Venice during </a:t>
            </a:r>
            <a:r>
              <a:rPr lang="en-US" dirty="0" err="1" smtClean="0"/>
              <a:t>Carnevale</a:t>
            </a:r>
            <a:r>
              <a:rPr lang="en-US" dirty="0" smtClean="0"/>
              <a:t>.  The </a:t>
            </a:r>
            <a:r>
              <a:rPr lang="en-US" dirty="0" smtClean="0"/>
              <a:t>subjects were all in a public place, dressed to be seen, there voluntarily and </a:t>
            </a:r>
            <a:r>
              <a:rPr lang="en-US" dirty="0" smtClean="0"/>
              <a:t>aware </a:t>
            </a:r>
            <a:r>
              <a:rPr lang="en-US" dirty="0" smtClean="0"/>
              <a:t>that they were being photographed</a:t>
            </a:r>
          </a:p>
          <a:p>
            <a:endParaRPr lang="en-US" dirty="0" smtClean="0"/>
          </a:p>
          <a:p>
            <a:pPr lvl="0"/>
            <a:r>
              <a:rPr lang="en-US" dirty="0" smtClean="0"/>
              <a:t>The Autry could claim that personnel had done due diligence in searching all the records in their possession for identifications. </a:t>
            </a:r>
          </a:p>
          <a:p>
            <a:pPr lvl="0"/>
            <a:endParaRPr lang="en-US" dirty="0" smtClean="0"/>
          </a:p>
          <a:p>
            <a:pPr lvl="0"/>
            <a:r>
              <a:rPr lang="en-US" dirty="0" smtClean="0"/>
              <a:t>Autry had  withheld other images of performers, prominent persons, or anyone who could be recognized by their facial features</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37</a:t>
            </a:fld>
            <a:endParaRPr lang="en-US"/>
          </a:p>
        </p:txBody>
      </p:sp>
    </p:spTree>
    <p:extLst>
      <p:ext uri="{BB962C8B-B14F-4D97-AF65-F5344CB8AC3E}">
        <p14:creationId xmlns:p14="http://schemas.microsoft.com/office/powerpoint/2010/main" val="1260381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checklist. If any of those conditions</a:t>
            </a:r>
            <a:r>
              <a:rPr lang="en-US" baseline="0" dirty="0" smtClean="0"/>
              <a:t> ( such as is the person visible a minor </a:t>
            </a:r>
            <a:r>
              <a:rPr lang="en-US" baseline="0" dirty="0" err="1" smtClean="0"/>
              <a:t>etc</a:t>
            </a:r>
            <a:r>
              <a:rPr lang="en-US" baseline="0" dirty="0" smtClean="0"/>
              <a:t>) are met we immediately put the image aside and will not digitize and circulate the image. It will be available to researcher on site.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38</a:t>
            </a:fld>
            <a:endParaRPr lang="en-US"/>
          </a:p>
        </p:txBody>
      </p:sp>
    </p:spTree>
    <p:extLst>
      <p:ext uri="{BB962C8B-B14F-4D97-AF65-F5344CB8AC3E}">
        <p14:creationId xmlns:p14="http://schemas.microsoft.com/office/powerpoint/2010/main" val="3853686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known person have the right to exploit their own likeness and persona for </a:t>
            </a:r>
            <a:r>
              <a:rPr lang="en-US" dirty="0" smtClean="0"/>
              <a:t>commercial </a:t>
            </a:r>
            <a:r>
              <a:rPr lang="en-US" dirty="0" smtClean="0"/>
              <a:t>purposes and that right continues after their death if it has been conferred by will. In the case of Fred </a:t>
            </a:r>
            <a:r>
              <a:rPr lang="en-US" dirty="0" smtClean="0"/>
              <a:t>Astaire, Robin Astaire </a:t>
            </a:r>
            <a:r>
              <a:rPr lang="en-US" dirty="0" smtClean="0"/>
              <a:t>his widow controls </a:t>
            </a:r>
            <a:r>
              <a:rPr lang="en-US" dirty="0" smtClean="0"/>
              <a:t>all commercial use of his image.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39</a:t>
            </a:fld>
            <a:endParaRPr lang="en-US"/>
          </a:p>
        </p:txBody>
      </p:sp>
    </p:spTree>
    <p:extLst>
      <p:ext uri="{BB962C8B-B14F-4D97-AF65-F5344CB8AC3E}">
        <p14:creationId xmlns:p14="http://schemas.microsoft.com/office/powerpoint/2010/main" val="384612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 records are primarily post 2000 except for her personal records about real estate properties and </a:t>
            </a:r>
            <a:r>
              <a:rPr lang="en-US" dirty="0" smtClean="0"/>
              <a:t>investments. This is our problem, we do not have the documentation that we know,</a:t>
            </a:r>
            <a:r>
              <a:rPr lang="en-US" baseline="0" dirty="0" smtClean="0"/>
              <a:t> from an intimate knowledge of the commercial photography business, should and did exist. These missing documents impact our ability to post or license her materials.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a:t>
            </a:fld>
            <a:endParaRPr lang="en-US"/>
          </a:p>
        </p:txBody>
      </p:sp>
    </p:spTree>
    <p:extLst>
      <p:ext uri="{BB962C8B-B14F-4D97-AF65-F5344CB8AC3E}">
        <p14:creationId xmlns:p14="http://schemas.microsoft.com/office/powerpoint/2010/main" val="1982338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Bud </a:t>
            </a:r>
            <a:r>
              <a:rPr lang="en-US" dirty="0" err="1" smtClean="0"/>
              <a:t>Fracke</a:t>
            </a:r>
            <a:r>
              <a:rPr lang="en-US" dirty="0" smtClean="0"/>
              <a:t> was also the head of the photography department at </a:t>
            </a:r>
            <a:r>
              <a:rPr lang="en-US" dirty="0" smtClean="0"/>
              <a:t>Paramount. The original of this image at left is still in the archives at Paramount. Another version or copy of the image is for sale in an agency MPTV that represents Bud </a:t>
            </a:r>
            <a:r>
              <a:rPr lang="en-US" dirty="0" err="1" smtClean="0"/>
              <a:t>Fracke</a:t>
            </a:r>
            <a:r>
              <a:rPr lang="en-US" dirty="0" smtClean="0"/>
              <a:t> photography ( and many others).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40</a:t>
            </a:fld>
            <a:endParaRPr lang="en-US"/>
          </a:p>
        </p:txBody>
      </p:sp>
    </p:spTree>
    <p:extLst>
      <p:ext uri="{BB962C8B-B14F-4D97-AF65-F5344CB8AC3E}">
        <p14:creationId xmlns:p14="http://schemas.microsoft.com/office/powerpoint/2010/main" val="1826337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the 100s of merchandise that </a:t>
            </a:r>
            <a:r>
              <a:rPr lang="en-US" baseline="0" dirty="0" smtClean="0"/>
              <a:t>bear Audrey Hepburn image </a:t>
            </a:r>
            <a:r>
              <a:rPr lang="en-US" baseline="0" dirty="0" smtClean="0"/>
              <a:t>from </a:t>
            </a:r>
            <a:r>
              <a:rPr lang="en-US" baseline="0" dirty="0" smtClean="0"/>
              <a:t>“Breakfast </a:t>
            </a:r>
            <a:r>
              <a:rPr lang="en-US" baseline="0" dirty="0" smtClean="0"/>
              <a:t>at </a:t>
            </a:r>
            <a:r>
              <a:rPr lang="en-US" baseline="0" dirty="0" err="1" smtClean="0"/>
              <a:t>Tiffanys</a:t>
            </a:r>
            <a:r>
              <a:rPr lang="en-US" baseline="0" dirty="0" smtClean="0"/>
              <a:t>”. The studio has never challenged the use of this image in a commercial venture. They have essentially lost the copyright as the image is for all extents and purposes in the public domain.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41</a:t>
            </a:fld>
            <a:endParaRPr lang="en-US"/>
          </a:p>
        </p:txBody>
      </p:sp>
    </p:spTree>
    <p:extLst>
      <p:ext uri="{BB962C8B-B14F-4D97-AF65-F5344CB8AC3E}">
        <p14:creationId xmlns:p14="http://schemas.microsoft.com/office/powerpoint/2010/main" val="3193707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t>
            </a:r>
            <a:r>
              <a:rPr lang="en-US" baseline="0" dirty="0" smtClean="0"/>
              <a:t>in our case we want to make sure that we do not lose the copyright of the collection through negligence, that is allowing the image to circulate unchallenged.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42</a:t>
            </a:fld>
            <a:endParaRPr lang="en-US"/>
          </a:p>
        </p:txBody>
      </p:sp>
    </p:spTree>
    <p:extLst>
      <p:ext uri="{BB962C8B-B14F-4D97-AF65-F5344CB8AC3E}">
        <p14:creationId xmlns:p14="http://schemas.microsoft.com/office/powerpoint/2010/main" val="3157919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a reverse search engine we can see that this image has already been used and is </a:t>
            </a:r>
            <a:r>
              <a:rPr lang="en-US" baseline="0" dirty="0" err="1" smtClean="0"/>
              <a:t>avaiable</a:t>
            </a:r>
            <a:r>
              <a:rPr lang="en-US" baseline="0" dirty="0" smtClean="0"/>
              <a:t> through a google search. Legal departments will have to decide when and if to pursue a copyright </a:t>
            </a:r>
            <a:r>
              <a:rPr lang="en-US" baseline="0" dirty="0" err="1" smtClean="0"/>
              <a:t>infringment</a:t>
            </a:r>
            <a:r>
              <a:rPr lang="en-US" baseline="0" dirty="0" smtClean="0"/>
              <a:t> or unlicensed use.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43</a:t>
            </a:fld>
            <a:endParaRPr lang="en-US"/>
          </a:p>
        </p:txBody>
      </p:sp>
    </p:spTree>
    <p:extLst>
      <p:ext uri="{BB962C8B-B14F-4D97-AF65-F5344CB8AC3E}">
        <p14:creationId xmlns:p14="http://schemas.microsoft.com/office/powerpoint/2010/main" val="895865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Because syndication yielded huge profits photographers were willing to give photo approval to stars ( i.e. sign away the right to reproduce some of the take) in order to have</a:t>
            </a:r>
            <a:r>
              <a:rPr lang="en-US" baseline="0" dirty="0" smtClean="0"/>
              <a:t> the right to sell others even if that number of images was severely restricted. Successful celebrity photographers in the 1990s were making up to $400,000 a year from the resale of celebrity portraits.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44</a:t>
            </a:fld>
            <a:endParaRPr lang="en-US"/>
          </a:p>
        </p:txBody>
      </p:sp>
    </p:spTree>
    <p:extLst>
      <p:ext uri="{BB962C8B-B14F-4D97-AF65-F5344CB8AC3E}">
        <p14:creationId xmlns:p14="http://schemas.microsoft.com/office/powerpoint/2010/main" val="2581400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publicists controlled</a:t>
            </a:r>
            <a:r>
              <a:rPr lang="en-US" baseline="0" dirty="0" smtClean="0"/>
              <a:t> the terms of the shoot and the approval process with the photographer. Magazines absolutely refused to give photo approval to the star or publicists prior to the first printing.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45</a:t>
            </a:fld>
            <a:endParaRPr lang="en-US"/>
          </a:p>
        </p:txBody>
      </p:sp>
    </p:spTree>
    <p:extLst>
      <p:ext uri="{BB962C8B-B14F-4D97-AF65-F5344CB8AC3E}">
        <p14:creationId xmlns:p14="http://schemas.microsoft.com/office/powerpoint/2010/main" val="3852823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night before the shoot</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46</a:t>
            </a:fld>
            <a:endParaRPr lang="en-US"/>
          </a:p>
        </p:txBody>
      </p:sp>
    </p:spTree>
    <p:extLst>
      <p:ext uri="{BB962C8B-B14F-4D97-AF65-F5344CB8AC3E}">
        <p14:creationId xmlns:p14="http://schemas.microsoft.com/office/powerpoint/2010/main" val="2841628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only have this document</a:t>
            </a:r>
            <a:r>
              <a:rPr lang="en-US" baseline="0" dirty="0" smtClean="0"/>
              <a:t> for ONE shoot and I know they were used in almost all the celebrity shoots during this period. </a:t>
            </a:r>
            <a:r>
              <a:rPr lang="en-US" baseline="0" dirty="0" smtClean="0"/>
              <a:t>These documents are still in use today and celebrity photographer have to sign them.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47</a:t>
            </a:fld>
            <a:endParaRPr lang="en-US"/>
          </a:p>
        </p:txBody>
      </p:sp>
    </p:spTree>
    <p:extLst>
      <p:ext uri="{BB962C8B-B14F-4D97-AF65-F5344CB8AC3E}">
        <p14:creationId xmlns:p14="http://schemas.microsoft.com/office/powerpoint/2010/main" val="4207716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may have the images in our files but how are they labelled? Are they separated? How do I know which are the approved and which are the KILLED.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48</a:t>
            </a:fld>
            <a:endParaRPr lang="en-US"/>
          </a:p>
        </p:txBody>
      </p:sp>
    </p:spTree>
    <p:extLst>
      <p:ext uri="{BB962C8B-B14F-4D97-AF65-F5344CB8AC3E}">
        <p14:creationId xmlns:p14="http://schemas.microsoft.com/office/powerpoint/2010/main" val="340348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Prominent persons also sought to restrict the resale or republication of images shot for magazines.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49</a:t>
            </a:fld>
            <a:endParaRPr lang="en-US"/>
          </a:p>
        </p:txBody>
      </p:sp>
    </p:spTree>
    <p:extLst>
      <p:ext uri="{BB962C8B-B14F-4D97-AF65-F5344CB8AC3E}">
        <p14:creationId xmlns:p14="http://schemas.microsoft.com/office/powerpoint/2010/main" val="417952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left</a:t>
            </a:r>
            <a:r>
              <a:rPr lang="en-US" dirty="0" smtClean="0"/>
              <a:t> </a:t>
            </a:r>
            <a:r>
              <a:rPr lang="en-US" dirty="0" smtClean="0"/>
              <a:t>is a black and white print hand colored/painted with Marshalls Oil </a:t>
            </a:r>
            <a:r>
              <a:rPr lang="en-US" dirty="0" smtClean="0"/>
              <a:t>Colors</a:t>
            </a:r>
            <a:r>
              <a:rPr lang="en-US" baseline="0" dirty="0" smtClean="0"/>
              <a:t> and at right a print made from an infra red negative.</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a:t>
            </a:fld>
            <a:endParaRPr lang="en-US"/>
          </a:p>
        </p:txBody>
      </p:sp>
    </p:spTree>
    <p:extLst>
      <p:ext uri="{BB962C8B-B14F-4D97-AF65-F5344CB8AC3E}">
        <p14:creationId xmlns:p14="http://schemas.microsoft.com/office/powerpoint/2010/main" val="477589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shoot involved nudity so this is </a:t>
            </a:r>
            <a:r>
              <a:rPr lang="en-US" dirty="0" smtClean="0"/>
              <a:t>understandable.</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50</a:t>
            </a:fld>
            <a:endParaRPr lang="en-US"/>
          </a:p>
        </p:txBody>
      </p:sp>
    </p:spTree>
    <p:extLst>
      <p:ext uri="{BB962C8B-B14F-4D97-AF65-F5344CB8AC3E}">
        <p14:creationId xmlns:p14="http://schemas.microsoft.com/office/powerpoint/2010/main" val="2274471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 only be explained by the fact that businessmen</a:t>
            </a:r>
            <a:r>
              <a:rPr lang="en-US" baseline="0" dirty="0" smtClean="0"/>
              <a:t> are either very vain, afraid of being too well known or just </a:t>
            </a:r>
            <a:r>
              <a:rPr lang="en-US" baseline="0" dirty="0" smtClean="0"/>
              <a:t>control </a:t>
            </a:r>
            <a:r>
              <a:rPr lang="en-US" baseline="0" dirty="0" smtClean="0"/>
              <a:t>freaks.</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51</a:t>
            </a:fld>
            <a:endParaRPr lang="en-US"/>
          </a:p>
        </p:txBody>
      </p:sp>
    </p:spTree>
    <p:extLst>
      <p:ext uri="{BB962C8B-B14F-4D97-AF65-F5344CB8AC3E}">
        <p14:creationId xmlns:p14="http://schemas.microsoft.com/office/powerpoint/2010/main" val="3458564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other people </a:t>
            </a:r>
            <a:r>
              <a:rPr lang="en-US" dirty="0" smtClean="0"/>
              <a:t>just think very highly </a:t>
            </a:r>
            <a:r>
              <a:rPr lang="en-US" dirty="0" smtClean="0"/>
              <a:t>of </a:t>
            </a:r>
            <a:r>
              <a:rPr lang="en-US" dirty="0" smtClean="0"/>
              <a:t>themselves.</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52</a:t>
            </a:fld>
            <a:endParaRPr lang="en-US"/>
          </a:p>
        </p:txBody>
      </p:sp>
    </p:spTree>
    <p:extLst>
      <p:ext uri="{BB962C8B-B14F-4D97-AF65-F5344CB8AC3E}">
        <p14:creationId xmlns:p14="http://schemas.microsoft.com/office/powerpoint/2010/main" val="1558157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2"/>
            <a:r>
              <a:rPr lang="en-US" dirty="0" smtClean="0"/>
              <a:t>When actors are shot </a:t>
            </a:r>
            <a:r>
              <a:rPr lang="en-US" dirty="0" smtClean="0"/>
              <a:t>in character the images are </a:t>
            </a:r>
            <a:r>
              <a:rPr lang="en-US" dirty="0" smtClean="0"/>
              <a:t>often part of a ‘buyout’ – that is the studio or TV production company owns all the images after the shoot.  Certainly the right to reproduce those characters in </a:t>
            </a:r>
            <a:r>
              <a:rPr lang="en-US" dirty="0" err="1" smtClean="0"/>
              <a:t>prunt</a:t>
            </a:r>
            <a:r>
              <a:rPr lang="en-US" dirty="0" smtClean="0"/>
              <a:t> is the right of </a:t>
            </a:r>
            <a:r>
              <a:rPr lang="en-US" dirty="0" smtClean="0"/>
              <a:t>the studio, the production company, the </a:t>
            </a:r>
            <a:r>
              <a:rPr lang="en-US" dirty="0" smtClean="0"/>
              <a:t>distributor</a:t>
            </a:r>
            <a:r>
              <a:rPr lang="en-US" baseline="0" dirty="0" smtClean="0"/>
              <a:t> or the producer. </a:t>
            </a:r>
            <a:endParaRPr lang="en-US" dirty="0" smtClean="0"/>
          </a:p>
          <a:p>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53</a:t>
            </a:fld>
            <a:endParaRPr lang="en-US"/>
          </a:p>
        </p:txBody>
      </p:sp>
    </p:spTree>
    <p:extLst>
      <p:ext uri="{BB962C8B-B14F-4D97-AF65-F5344CB8AC3E}">
        <p14:creationId xmlns:p14="http://schemas.microsoft.com/office/powerpoint/2010/main" val="1936395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 </a:t>
            </a:r>
            <a:r>
              <a:rPr lang="en-US" dirty="0" smtClean="0"/>
              <a:t>was on set </a:t>
            </a:r>
            <a:r>
              <a:rPr lang="en-US" dirty="0" smtClean="0"/>
              <a:t>during the shooting of The Cotton Club and used some images for many years later as portfolio pieces.  Also the images were </a:t>
            </a:r>
            <a:r>
              <a:rPr lang="en-US" dirty="0" smtClean="0"/>
              <a:t>syndicated through</a:t>
            </a:r>
            <a:r>
              <a:rPr lang="en-US" baseline="0" dirty="0" smtClean="0"/>
              <a:t> her agency Gamma </a:t>
            </a:r>
            <a:r>
              <a:rPr lang="en-US" baseline="0" dirty="0" err="1" smtClean="0"/>
              <a:t>Liasion</a:t>
            </a:r>
            <a:r>
              <a:rPr lang="en-US" baseline="0" dirty="0" smtClean="0"/>
              <a:t> and then </a:t>
            </a:r>
            <a:r>
              <a:rPr lang="en-US" baseline="0" dirty="0" err="1" smtClean="0"/>
              <a:t>Sygma</a:t>
            </a:r>
            <a:r>
              <a:rPr lang="en-US" baseline="0" dirty="0" smtClean="0"/>
              <a:t> with the full cooperation and backing of the studio but the approval process had to take place before the syndication was allowed. It was to the studios benefit to have the images widely available. This was an efficient marketing decision in the days before digital files.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54</a:t>
            </a:fld>
            <a:endParaRPr lang="en-US"/>
          </a:p>
        </p:txBody>
      </p:sp>
    </p:spTree>
    <p:extLst>
      <p:ext uri="{BB962C8B-B14F-4D97-AF65-F5344CB8AC3E}">
        <p14:creationId xmlns:p14="http://schemas.microsoft.com/office/powerpoint/2010/main" val="4007204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Approved  </a:t>
            </a:r>
            <a:r>
              <a:rPr lang="en-US" dirty="0" smtClean="0"/>
              <a:t>art and </a:t>
            </a:r>
            <a:r>
              <a:rPr lang="en-US" dirty="0" smtClean="0"/>
              <a:t>killed art </a:t>
            </a:r>
            <a:r>
              <a:rPr lang="en-US" dirty="0" smtClean="0"/>
              <a:t>was returned </a:t>
            </a:r>
            <a:r>
              <a:rPr lang="en-US" dirty="0" smtClean="0"/>
              <a:t>to </a:t>
            </a:r>
            <a:r>
              <a:rPr lang="en-US" dirty="0" smtClean="0"/>
              <a:t>agency. We were lucky that the killed art was still in the envelopes and we were able to transfer that information to our records.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55</a:t>
            </a:fld>
            <a:endParaRPr lang="en-US"/>
          </a:p>
        </p:txBody>
      </p:sp>
    </p:spTree>
    <p:extLst>
      <p:ext uri="{BB962C8B-B14F-4D97-AF65-F5344CB8AC3E}">
        <p14:creationId xmlns:p14="http://schemas.microsoft.com/office/powerpoint/2010/main" val="1280660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 am sure the movie studio archivists</a:t>
            </a:r>
            <a:r>
              <a:rPr lang="en-US" baseline="0" dirty="0" smtClean="0"/>
              <a:t> </a:t>
            </a:r>
            <a:r>
              <a:rPr lang="en-US" dirty="0" smtClean="0"/>
              <a:t>could talk to you about in depth.</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56</a:t>
            </a:fld>
            <a:endParaRPr lang="en-US"/>
          </a:p>
        </p:txBody>
      </p:sp>
    </p:spTree>
    <p:extLst>
      <p:ext uri="{BB962C8B-B14F-4D97-AF65-F5344CB8AC3E}">
        <p14:creationId xmlns:p14="http://schemas.microsoft.com/office/powerpoint/2010/main" val="3897358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how much information has been lost in the </a:t>
            </a:r>
            <a:r>
              <a:rPr lang="en-US" dirty="0" smtClean="0"/>
              <a:t>filing…there were no images attached to this note.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57</a:t>
            </a:fld>
            <a:endParaRPr lang="en-US"/>
          </a:p>
        </p:txBody>
      </p:sp>
    </p:spTree>
    <p:extLst>
      <p:ext uri="{BB962C8B-B14F-4D97-AF65-F5344CB8AC3E}">
        <p14:creationId xmlns:p14="http://schemas.microsoft.com/office/powerpoint/2010/main" val="647574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a:t>
            </a:r>
            <a:r>
              <a:rPr lang="en-US" dirty="0" smtClean="0"/>
              <a:t>special </a:t>
            </a:r>
            <a:r>
              <a:rPr lang="en-US" dirty="0" smtClean="0"/>
              <a:t>photography was used by the studio but also release to the photographer</a:t>
            </a:r>
            <a:r>
              <a:rPr lang="en-US" baseline="0" dirty="0" smtClean="0"/>
              <a:t> </a:t>
            </a:r>
            <a:r>
              <a:rPr lang="en-US" baseline="0" dirty="0" smtClean="0"/>
              <a:t>to </a:t>
            </a:r>
            <a:r>
              <a:rPr lang="en-US" baseline="0" dirty="0" smtClean="0"/>
              <a:t>be syndicated through their agency. </a:t>
            </a:r>
            <a:r>
              <a:rPr lang="en-US" baseline="0" dirty="0" smtClean="0"/>
              <a:t>This ensured </a:t>
            </a:r>
            <a:r>
              <a:rPr lang="en-US" baseline="0" dirty="0" smtClean="0"/>
              <a:t>the </a:t>
            </a:r>
            <a:r>
              <a:rPr lang="en-US" baseline="0" dirty="0" smtClean="0"/>
              <a:t>availability </a:t>
            </a:r>
            <a:r>
              <a:rPr lang="en-US" baseline="0" dirty="0" smtClean="0"/>
              <a:t>of </a:t>
            </a:r>
            <a:r>
              <a:rPr lang="en-US" baseline="0" dirty="0" smtClean="0"/>
              <a:t>great material in print as the film was released. And the agency sold exclusivity to the highest bidder in the US and abroad.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58</a:t>
            </a:fld>
            <a:endParaRPr lang="en-US"/>
          </a:p>
        </p:txBody>
      </p:sp>
    </p:spTree>
    <p:extLst>
      <p:ext uri="{BB962C8B-B14F-4D97-AF65-F5344CB8AC3E}">
        <p14:creationId xmlns:p14="http://schemas.microsoft.com/office/powerpoint/2010/main" val="158840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photography for posters was always ‘work for hire’ – the photographer did not have any further rights to the imagery. While this was true, there </a:t>
            </a:r>
            <a:r>
              <a:rPr lang="en-US" dirty="0" smtClean="0"/>
              <a:t>are </a:t>
            </a:r>
            <a:r>
              <a:rPr lang="en-US" dirty="0" smtClean="0"/>
              <a:t>still </a:t>
            </a:r>
            <a:r>
              <a:rPr lang="en-US" dirty="0" smtClean="0"/>
              <a:t>some </a:t>
            </a:r>
            <a:r>
              <a:rPr lang="en-US" dirty="0" smtClean="0"/>
              <a:t>images from these takes </a:t>
            </a:r>
            <a:r>
              <a:rPr lang="en-US" dirty="0" smtClean="0"/>
              <a:t>in the files</a:t>
            </a:r>
            <a:r>
              <a:rPr lang="en-US" dirty="0" smtClean="0"/>
              <a:t>. They cannot be circulated.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59</a:t>
            </a:fld>
            <a:endParaRPr lang="en-US"/>
          </a:p>
        </p:txBody>
      </p:sp>
    </p:spTree>
    <p:extLst>
      <p:ext uri="{BB962C8B-B14F-4D97-AF65-F5344CB8AC3E}">
        <p14:creationId xmlns:p14="http://schemas.microsoft.com/office/powerpoint/2010/main" val="179706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a:t>
            </a:r>
            <a:r>
              <a:rPr lang="en-US" baseline="0" dirty="0" smtClean="0"/>
              <a:t> shot people and places, always assigned to jobs that suited her personality and ability to interact with anyone and everyone</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6</a:t>
            </a:fld>
            <a:endParaRPr lang="en-US"/>
          </a:p>
        </p:txBody>
      </p:sp>
    </p:spTree>
    <p:extLst>
      <p:ext uri="{BB962C8B-B14F-4D97-AF65-F5344CB8AC3E}">
        <p14:creationId xmlns:p14="http://schemas.microsoft.com/office/powerpoint/2010/main" val="3492940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while I know how </a:t>
            </a:r>
            <a:r>
              <a:rPr lang="en-US" baseline="0" dirty="0" smtClean="0"/>
              <a:t>celebrity photography was practiced I do not have the contracts, the deal memo, the agreements, </a:t>
            </a:r>
            <a:r>
              <a:rPr lang="en-US" baseline="0" dirty="0" err="1" smtClean="0"/>
              <a:t>etc</a:t>
            </a:r>
            <a:r>
              <a:rPr lang="en-US" baseline="0" dirty="0" smtClean="0"/>
              <a:t> on all these projects.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60</a:t>
            </a:fld>
            <a:endParaRPr lang="en-US"/>
          </a:p>
        </p:txBody>
      </p:sp>
    </p:spTree>
    <p:extLst>
      <p:ext uri="{BB962C8B-B14F-4D97-AF65-F5344CB8AC3E}">
        <p14:creationId xmlns:p14="http://schemas.microsoft.com/office/powerpoint/2010/main" val="2023701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have to be careful.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61</a:t>
            </a:fld>
            <a:endParaRPr lang="en-US"/>
          </a:p>
        </p:txBody>
      </p:sp>
    </p:spTree>
    <p:extLst>
      <p:ext uri="{BB962C8B-B14F-4D97-AF65-F5344CB8AC3E}">
        <p14:creationId xmlns:p14="http://schemas.microsoft.com/office/powerpoint/2010/main" val="3818655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62</a:t>
            </a:fld>
            <a:endParaRPr lang="en-US"/>
          </a:p>
        </p:txBody>
      </p:sp>
    </p:spTree>
    <p:extLst>
      <p:ext uri="{BB962C8B-B14F-4D97-AF65-F5344CB8AC3E}">
        <p14:creationId xmlns:p14="http://schemas.microsoft.com/office/powerpoint/2010/main" val="114230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a:t>
            </a:r>
            <a:r>
              <a:rPr lang="en-US" dirty="0" smtClean="0"/>
              <a:t>energy and instant rapport with her subjects engaged </a:t>
            </a:r>
            <a:r>
              <a:rPr lang="en-US" dirty="0" smtClean="0"/>
              <a:t>celebrities and actors used to being directed and familiar with artifice.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7</a:t>
            </a:fld>
            <a:endParaRPr lang="en-US"/>
          </a:p>
        </p:txBody>
      </p:sp>
    </p:spTree>
    <p:extLst>
      <p:ext uri="{BB962C8B-B14F-4D97-AF65-F5344CB8AC3E}">
        <p14:creationId xmlns:p14="http://schemas.microsoft.com/office/powerpoint/2010/main" val="283848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a:t>
            </a:r>
            <a:r>
              <a:rPr lang="en-US" baseline="0" dirty="0" smtClean="0"/>
              <a:t> was also a</a:t>
            </a:r>
            <a:r>
              <a:rPr lang="en-US" dirty="0" smtClean="0"/>
              <a:t>dept </a:t>
            </a:r>
            <a:r>
              <a:rPr lang="en-US" dirty="0" smtClean="0"/>
              <a:t>at using lighting to add </a:t>
            </a:r>
            <a:r>
              <a:rPr lang="en-US" dirty="0" smtClean="0"/>
              <a:t>drama and not above adding a prop or two for visual effect!</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8</a:t>
            </a:fld>
            <a:endParaRPr lang="en-US"/>
          </a:p>
        </p:txBody>
      </p:sp>
    </p:spTree>
    <p:extLst>
      <p:ext uri="{BB962C8B-B14F-4D97-AF65-F5344CB8AC3E}">
        <p14:creationId xmlns:p14="http://schemas.microsoft.com/office/powerpoint/2010/main" val="426175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after extensive preparation she was always willing to use what she </a:t>
            </a:r>
            <a:r>
              <a:rPr lang="en-US" dirty="0" smtClean="0"/>
              <a:t>found, </a:t>
            </a:r>
            <a:r>
              <a:rPr lang="en-US" dirty="0" err="1" smtClean="0"/>
              <a:t>Schwartzkopf</a:t>
            </a:r>
            <a:r>
              <a:rPr lang="en-US" dirty="0" smtClean="0"/>
              <a:t> was photographed in a bedroom in his house and the Trumps asked to pose on their dining table. </a:t>
            </a:r>
            <a:endParaRPr lang="en-US" dirty="0"/>
          </a:p>
        </p:txBody>
      </p:sp>
      <p:sp>
        <p:nvSpPr>
          <p:cNvPr id="4" name="Slide Number Placeholder 3"/>
          <p:cNvSpPr>
            <a:spLocks noGrp="1"/>
          </p:cNvSpPr>
          <p:nvPr>
            <p:ph type="sldNum" sz="quarter" idx="10"/>
          </p:nvPr>
        </p:nvSpPr>
        <p:spPr/>
        <p:txBody>
          <a:bodyPr/>
          <a:lstStyle/>
          <a:p>
            <a:fld id="{8FFDD36E-7DB4-4113-81E3-BB7810F46207}" type="slidenum">
              <a:rPr lang="en-US" smtClean="0"/>
              <a:t>9</a:t>
            </a:fld>
            <a:endParaRPr lang="en-US"/>
          </a:p>
        </p:txBody>
      </p:sp>
    </p:spTree>
    <p:extLst>
      <p:ext uri="{BB962C8B-B14F-4D97-AF65-F5344CB8AC3E}">
        <p14:creationId xmlns:p14="http://schemas.microsoft.com/office/powerpoint/2010/main" val="284803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EAAEC-2E1C-4F17-9C56-C5D8DF714357}" type="datetimeFigureOut">
              <a:rPr lang="en-US" smtClean="0"/>
              <a:t>5/22/2014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6EAAEC-2E1C-4F17-9C56-C5D8DF714357}" type="datetimeFigureOut">
              <a:rPr lang="en-US" smtClean="0"/>
              <a:t>5/22/2014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6EAAEC-2E1C-4F17-9C56-C5D8DF714357}" type="datetimeFigureOut">
              <a:rPr lang="en-US" smtClean="0"/>
              <a:t>5/22/2014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EAAEC-2E1C-4F17-9C56-C5D8DF714357}" type="datetimeFigureOut">
              <a:rPr lang="en-US" smtClean="0"/>
              <a:t>5/22/2014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EAAEC-2E1C-4F17-9C56-C5D8DF714357}" type="datetimeFigureOut">
              <a:rPr lang="en-US" smtClean="0"/>
              <a:t>5/22/2014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F570D-6D28-4617-9D7C-363309DF5979}"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F06EAAEC-2E1C-4F17-9C56-C5D8DF714357}" type="datetimeFigureOut">
              <a:rPr lang="en-US" smtClean="0"/>
              <a:t>5/22/2014</a:t>
            </a:fld>
            <a:endParaRPr lang="en-US"/>
          </a:p>
        </p:txBody>
      </p:sp>
      <p:sp>
        <p:nvSpPr>
          <p:cNvPr id="9" name="Slide Number Placeholder 8"/>
          <p:cNvSpPr>
            <a:spLocks noGrp="1"/>
          </p:cNvSpPr>
          <p:nvPr>
            <p:ph type="sldNum" sz="quarter" idx="11"/>
          </p:nvPr>
        </p:nvSpPr>
        <p:spPr/>
        <p:txBody>
          <a:bodyPr/>
          <a:lstStyle/>
          <a:p>
            <a:fld id="{6AFF570D-6D28-4617-9D7C-363309DF5979}"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AFF570D-6D28-4617-9D7C-363309DF5979}"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F06EAAEC-2E1C-4F17-9C56-C5D8DF714357}" type="datetimeFigureOut">
              <a:rPr lang="en-US" smtClean="0"/>
              <a:t>5/22/2014</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legal/term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ettyimage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3.e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tineye.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1322" y="5758543"/>
            <a:ext cx="2189478" cy="781956"/>
          </a:xfrm>
          <a:prstGeom prst="rect">
            <a:avLst/>
          </a:prstGeom>
        </p:spPr>
      </p:pic>
      <p:sp>
        <p:nvSpPr>
          <p:cNvPr id="5" name="TextBox 4"/>
          <p:cNvSpPr txBox="1"/>
          <p:nvPr/>
        </p:nvSpPr>
        <p:spPr>
          <a:xfrm>
            <a:off x="2227118" y="4724400"/>
            <a:ext cx="5545282" cy="1569660"/>
          </a:xfrm>
          <a:prstGeom prst="rect">
            <a:avLst/>
          </a:prstGeom>
          <a:noFill/>
        </p:spPr>
        <p:txBody>
          <a:bodyPr wrap="square" rtlCol="0">
            <a:spAutoFit/>
          </a:bodyPr>
          <a:lstStyle/>
          <a:p>
            <a:pPr algn="r"/>
            <a:endParaRPr lang="en-US" sz="2400" dirty="0" smtClean="0">
              <a:solidFill>
                <a:schemeClr val="tx1">
                  <a:lumMod val="85000"/>
                  <a:lumOff val="15000"/>
                </a:schemeClr>
              </a:solidFill>
              <a:latin typeface="Arial"/>
              <a:cs typeface="Arial"/>
            </a:endParaRPr>
          </a:p>
          <a:p>
            <a:pPr algn="r"/>
            <a:r>
              <a:rPr lang="en-US" sz="2400" dirty="0" smtClean="0">
                <a:solidFill>
                  <a:schemeClr val="tx1">
                    <a:lumMod val="85000"/>
                    <a:lumOff val="15000"/>
                  </a:schemeClr>
                </a:solidFill>
                <a:latin typeface="Arial"/>
                <a:cs typeface="Arial"/>
              </a:rPr>
              <a:t>The Access Tightrope:</a:t>
            </a:r>
          </a:p>
          <a:p>
            <a:pPr algn="r"/>
            <a:r>
              <a:rPr lang="en-US" sz="2400" dirty="0" smtClean="0">
                <a:solidFill>
                  <a:schemeClr val="tx1">
                    <a:lumMod val="85000"/>
                    <a:lumOff val="15000"/>
                  </a:schemeClr>
                </a:solidFill>
                <a:latin typeface="Arial"/>
                <a:cs typeface="Arial"/>
              </a:rPr>
              <a:t>Society of California Archivists</a:t>
            </a:r>
          </a:p>
          <a:p>
            <a:pPr algn="r"/>
            <a:r>
              <a:rPr lang="en-US" sz="2400" dirty="0" smtClean="0">
                <a:solidFill>
                  <a:schemeClr val="tx1">
                    <a:lumMod val="85000"/>
                    <a:lumOff val="15000"/>
                  </a:schemeClr>
                </a:solidFill>
                <a:latin typeface="Arial"/>
                <a:cs typeface="Arial"/>
              </a:rPr>
              <a:t>Palm Springs, 2014 </a:t>
            </a:r>
            <a:endParaRPr lang="en-US" sz="2400" dirty="0">
              <a:solidFill>
                <a:schemeClr val="tx1">
                  <a:lumMod val="85000"/>
                  <a:lumOff val="15000"/>
                </a:schemeClr>
              </a:solidFill>
              <a:latin typeface="Arial"/>
              <a:cs typeface="Arial"/>
            </a:endParaRPr>
          </a:p>
        </p:txBody>
      </p:sp>
      <p:pic>
        <p:nvPicPr>
          <p:cNvPr id="6" name="Picture 2" descr="C:\Users\cholland\Desktop\theo in spa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8570" y="302244"/>
            <a:ext cx="3239069" cy="445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0802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a:r>
            <a:br>
              <a:rPr lang="en-US" sz="3200" dirty="0"/>
            </a:br>
            <a:r>
              <a:rPr lang="en-US" sz="3200" dirty="0" smtClean="0"/>
              <a:t/>
            </a:r>
            <a:br>
              <a:rPr lang="en-US" sz="3200" dirty="0" smtClean="0"/>
            </a:br>
            <a:r>
              <a:rPr lang="en-US" sz="3200" dirty="0"/>
              <a:t/>
            </a:r>
            <a:br>
              <a:rPr lang="en-US" sz="3200" dirty="0"/>
            </a:br>
            <a:r>
              <a:rPr lang="en-US" sz="3600" dirty="0" smtClean="0"/>
              <a:t>The </a:t>
            </a:r>
            <a:r>
              <a:rPr lang="en-US" sz="3600" dirty="0"/>
              <a:t>Access tightrope</a:t>
            </a:r>
            <a:r>
              <a:rPr lang="en-US" sz="3600" dirty="0" smtClean="0"/>
              <a:t>:</a:t>
            </a:r>
            <a:br>
              <a:rPr lang="en-US" sz="3600" dirty="0" smtClean="0"/>
            </a:br>
            <a:r>
              <a:rPr lang="en-US" sz="3600" dirty="0" smtClean="0"/>
              <a:t>Blending proactive enthusiasm</a:t>
            </a:r>
            <a:r>
              <a:rPr lang="en-US" sz="3200" dirty="0" smtClean="0"/>
              <a:t/>
            </a:r>
            <a:br>
              <a:rPr lang="en-US" sz="3200" dirty="0" smtClean="0"/>
            </a:br>
            <a:r>
              <a:rPr lang="en-US" dirty="0" smtClean="0"/>
              <a:t/>
            </a:r>
            <a:br>
              <a:rPr lang="en-US" dirty="0" smtClean="0"/>
            </a:br>
            <a:endParaRPr lang="en-US" dirty="0"/>
          </a:p>
        </p:txBody>
      </p:sp>
      <p:sp>
        <p:nvSpPr>
          <p:cNvPr id="5" name="Text Placeholder 4"/>
          <p:cNvSpPr>
            <a:spLocks noGrp="1"/>
          </p:cNvSpPr>
          <p:nvPr>
            <p:ph type="body" idx="1"/>
          </p:nvPr>
        </p:nvSpPr>
        <p:spPr/>
        <p:txBody>
          <a:bodyPr/>
          <a:lstStyle/>
          <a:p>
            <a:r>
              <a:rPr lang="en-US" dirty="0" smtClean="0"/>
              <a:t>Blending unbridled enthusiasm</a:t>
            </a:r>
            <a:endParaRPr lang="en-US" dirty="0"/>
          </a:p>
        </p:txBody>
      </p:sp>
      <p:sp>
        <p:nvSpPr>
          <p:cNvPr id="3" name="Content Placeholder 2"/>
          <p:cNvSpPr>
            <a:spLocks noGrp="1"/>
          </p:cNvSpPr>
          <p:nvPr>
            <p:ph sz="half" idx="2"/>
          </p:nvPr>
        </p:nvSpPr>
        <p:spPr/>
        <p:txBody>
          <a:bodyPr>
            <a:normAutofit/>
          </a:bodyPr>
          <a:lstStyle/>
          <a:p>
            <a:endParaRPr lang="en-US" dirty="0" smtClean="0"/>
          </a:p>
          <a:p>
            <a:r>
              <a:rPr lang="en-US" dirty="0" smtClean="0"/>
              <a:t>digitize it!</a:t>
            </a:r>
          </a:p>
          <a:p>
            <a:endParaRPr lang="en-US" dirty="0" smtClean="0"/>
          </a:p>
          <a:p>
            <a:r>
              <a:rPr lang="en-US" dirty="0" smtClean="0"/>
              <a:t>Upload it !</a:t>
            </a:r>
          </a:p>
          <a:p>
            <a:pPr marL="114300" indent="0">
              <a:buNone/>
            </a:pPr>
            <a:endParaRPr lang="en-US" dirty="0"/>
          </a:p>
          <a:p>
            <a:r>
              <a:rPr lang="en-US" dirty="0" smtClean="0"/>
              <a:t>Use social media!</a:t>
            </a:r>
          </a:p>
          <a:p>
            <a:endParaRPr lang="en-US" dirty="0"/>
          </a:p>
          <a:p>
            <a:r>
              <a:rPr lang="en-US" dirty="0"/>
              <a:t>L</a:t>
            </a:r>
            <a:r>
              <a:rPr lang="en-US" dirty="0" smtClean="0"/>
              <a:t>icense it!</a:t>
            </a:r>
          </a:p>
          <a:p>
            <a:pPr marL="114300" indent="0">
              <a:buNone/>
            </a:pPr>
            <a:endParaRPr lang="en-US" dirty="0"/>
          </a:p>
          <a:p>
            <a:endParaRPr lang="en-US" dirty="0" smtClean="0"/>
          </a:p>
          <a:p>
            <a:endParaRPr lang="en-US" dirty="0"/>
          </a:p>
          <a:p>
            <a:endParaRPr lang="en-US" dirty="0"/>
          </a:p>
        </p:txBody>
      </p:sp>
      <p:sp>
        <p:nvSpPr>
          <p:cNvPr id="6" name="Text Placeholder 5"/>
          <p:cNvSpPr>
            <a:spLocks noGrp="1"/>
          </p:cNvSpPr>
          <p:nvPr>
            <p:ph type="body" sz="quarter" idx="3"/>
          </p:nvPr>
        </p:nvSpPr>
        <p:spPr/>
        <p:txBody>
          <a:bodyPr/>
          <a:lstStyle/>
          <a:p>
            <a:r>
              <a:rPr lang="en-US" dirty="0" smtClean="0"/>
              <a:t>With informed caution</a:t>
            </a:r>
            <a:endParaRPr lang="en-US" dirty="0"/>
          </a:p>
        </p:txBody>
      </p:sp>
      <p:sp>
        <p:nvSpPr>
          <p:cNvPr id="4" name="Content Placeholder 3"/>
          <p:cNvSpPr>
            <a:spLocks noGrp="1"/>
          </p:cNvSpPr>
          <p:nvPr>
            <p:ph sz="quarter" idx="4"/>
          </p:nvPr>
        </p:nvSpPr>
        <p:spPr/>
        <p:txBody>
          <a:bodyPr>
            <a:normAutofit fontScale="92500" lnSpcReduction="10000"/>
          </a:bodyPr>
          <a:lstStyle/>
          <a:p>
            <a:r>
              <a:rPr lang="en-US" dirty="0"/>
              <a:t>Develop a digitization policy  </a:t>
            </a:r>
          </a:p>
          <a:p>
            <a:pPr marL="114300" indent="0">
              <a:buNone/>
            </a:pPr>
            <a:endParaRPr lang="en-US" dirty="0"/>
          </a:p>
          <a:p>
            <a:r>
              <a:rPr lang="en-US" dirty="0"/>
              <a:t>Understand the law</a:t>
            </a:r>
          </a:p>
          <a:p>
            <a:endParaRPr lang="en-US" dirty="0"/>
          </a:p>
          <a:p>
            <a:r>
              <a:rPr lang="en-US" dirty="0"/>
              <a:t>Read the fine print</a:t>
            </a:r>
          </a:p>
          <a:p>
            <a:endParaRPr lang="en-US" dirty="0"/>
          </a:p>
          <a:p>
            <a:r>
              <a:rPr lang="en-US" dirty="0"/>
              <a:t>Check your paperwork </a:t>
            </a:r>
          </a:p>
          <a:p>
            <a:pPr marL="114300" indent="0">
              <a:buNone/>
            </a:pPr>
            <a:endParaRPr lang="en-US" dirty="0"/>
          </a:p>
          <a:p>
            <a:r>
              <a:rPr lang="en-US" dirty="0"/>
              <a:t>Have a risk assessment policy in place</a:t>
            </a:r>
          </a:p>
          <a:p>
            <a:endParaRPr lang="en-US" dirty="0"/>
          </a:p>
        </p:txBody>
      </p:sp>
    </p:spTree>
    <p:extLst>
      <p:ext uri="{BB962C8B-B14F-4D97-AF65-F5344CB8AC3E}">
        <p14:creationId xmlns:p14="http://schemas.microsoft.com/office/powerpoint/2010/main" val="967664972"/>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Digitization policy: Prioritize at risk items</a:t>
            </a:r>
            <a:br>
              <a:rPr lang="en-US" sz="3200" dirty="0" smtClean="0"/>
            </a:br>
            <a:endParaRPr lang="en-US" sz="3200" dirty="0"/>
          </a:p>
        </p:txBody>
      </p:sp>
      <p:pic>
        <p:nvPicPr>
          <p:cNvPr id="19458" name="Picture 2" descr="C:\Users\cholland\Desktop\msa_25_60_2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33" y="1564342"/>
            <a:ext cx="5881967" cy="4418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3600" y="5943601"/>
            <a:ext cx="2971800" cy="830997"/>
          </a:xfrm>
          <a:prstGeom prst="rect">
            <a:avLst/>
          </a:prstGeom>
          <a:noFill/>
        </p:spPr>
        <p:txBody>
          <a:bodyPr wrap="square" rtlCol="0">
            <a:spAutoFit/>
          </a:bodyPr>
          <a:lstStyle/>
          <a:p>
            <a:r>
              <a:rPr lang="en-US" sz="1600" dirty="0" smtClean="0"/>
              <a:t>Vase, </a:t>
            </a:r>
            <a:r>
              <a:rPr lang="en-US" sz="1600" dirty="0" err="1" smtClean="0"/>
              <a:t>Positano</a:t>
            </a:r>
            <a:r>
              <a:rPr lang="en-US" sz="1600" dirty="0" smtClean="0"/>
              <a:t> 1994</a:t>
            </a:r>
          </a:p>
          <a:p>
            <a:r>
              <a:rPr lang="en-US" sz="1600" dirty="0" smtClean="0"/>
              <a:t>Theo Westenberger Archive</a:t>
            </a:r>
          </a:p>
          <a:p>
            <a:r>
              <a:rPr lang="en-US" sz="1600" dirty="0" smtClean="0"/>
              <a:t>MSA.25.60.2A</a:t>
            </a:r>
            <a:endParaRPr lang="en-US" sz="1600" dirty="0"/>
          </a:p>
        </p:txBody>
      </p:sp>
    </p:spTree>
    <p:extLst>
      <p:ext uri="{BB962C8B-B14F-4D97-AF65-F5344CB8AC3E}">
        <p14:creationId xmlns:p14="http://schemas.microsoft.com/office/powerpoint/2010/main" val="74978844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a:t>
            </a:r>
            <a:r>
              <a:rPr lang="en-US" sz="2800" dirty="0" smtClean="0"/>
              <a:t>Understand the law before you upload, </a:t>
            </a:r>
            <a:br>
              <a:rPr lang="en-US" sz="2800" dirty="0" smtClean="0"/>
            </a:br>
            <a:r>
              <a:rPr lang="en-US" sz="2800" dirty="0" smtClean="0"/>
              <a:t>          market, promote, or grant digital access </a:t>
            </a:r>
            <a:r>
              <a:rPr lang="en-US" sz="3200" dirty="0" smtClean="0"/>
              <a:t/>
            </a:r>
            <a:br>
              <a:rPr lang="en-US" sz="3200" dirty="0" smtClean="0"/>
            </a:br>
            <a:r>
              <a:rPr lang="en-US" sz="3200" dirty="0"/>
              <a:t> </a:t>
            </a:r>
            <a:r>
              <a:rPr lang="en-US" sz="3200" dirty="0" smtClean="0"/>
              <a:t>        </a:t>
            </a:r>
            <a:endParaRPr lang="en-US" sz="2800" dirty="0"/>
          </a:p>
        </p:txBody>
      </p:sp>
      <p:sp>
        <p:nvSpPr>
          <p:cNvPr id="3" name="Content Placeholder 2"/>
          <p:cNvSpPr>
            <a:spLocks noGrp="1"/>
          </p:cNvSpPr>
          <p:nvPr>
            <p:ph idx="1"/>
          </p:nvPr>
        </p:nvSpPr>
        <p:spPr/>
        <p:txBody>
          <a:bodyPr/>
          <a:lstStyle/>
          <a:p>
            <a:pPr marL="114300" indent="0">
              <a:buNone/>
            </a:pPr>
            <a:r>
              <a:rPr lang="en-US" sz="2400" dirty="0" smtClean="0">
                <a:solidFill>
                  <a:srgbClr val="FF0000"/>
                </a:solidFill>
              </a:rPr>
              <a:t>Rights </a:t>
            </a:r>
            <a:r>
              <a:rPr lang="en-US" sz="2400" dirty="0">
                <a:solidFill>
                  <a:srgbClr val="FF0000"/>
                </a:solidFill>
              </a:rPr>
              <a:t>of Privacy and Rights of </a:t>
            </a:r>
            <a:r>
              <a:rPr lang="en-US" sz="2400" dirty="0" smtClean="0">
                <a:solidFill>
                  <a:srgbClr val="FF0000"/>
                </a:solidFill>
              </a:rPr>
              <a:t>Publicity</a:t>
            </a:r>
          </a:p>
          <a:p>
            <a:endParaRPr lang="en-US" sz="2400" dirty="0"/>
          </a:p>
          <a:p>
            <a:r>
              <a:rPr lang="en-US" sz="2400" dirty="0" smtClean="0"/>
              <a:t>T</a:t>
            </a:r>
            <a:r>
              <a:rPr lang="en-US" dirty="0" smtClean="0"/>
              <a:t>he </a:t>
            </a:r>
            <a:r>
              <a:rPr lang="en-US" dirty="0" smtClean="0">
                <a:solidFill>
                  <a:srgbClr val="FF0000"/>
                </a:solidFill>
              </a:rPr>
              <a:t>right to privacy  </a:t>
            </a:r>
            <a:r>
              <a:rPr lang="en-US" dirty="0" smtClean="0"/>
              <a:t>primarily means the right of an individual to be left alone. Cases are brought on the basis of that right being invaded.</a:t>
            </a:r>
          </a:p>
          <a:p>
            <a:endParaRPr lang="en-US" dirty="0" smtClean="0"/>
          </a:p>
          <a:p>
            <a:endParaRPr lang="en-US" dirty="0"/>
          </a:p>
          <a:p>
            <a:r>
              <a:rPr lang="en-US" dirty="0" smtClean="0"/>
              <a:t>The </a:t>
            </a:r>
            <a:r>
              <a:rPr lang="en-US" dirty="0" smtClean="0">
                <a:solidFill>
                  <a:srgbClr val="FF0000"/>
                </a:solidFill>
              </a:rPr>
              <a:t>right to publicity </a:t>
            </a:r>
            <a:r>
              <a:rPr lang="en-US" dirty="0" smtClean="0"/>
              <a:t>is the right of a well known person/celebrity to exploit their image or ‘persona’ for gain during their lifetime or after their death</a:t>
            </a:r>
          </a:p>
          <a:p>
            <a:endParaRPr lang="en-US" dirty="0" smtClean="0"/>
          </a:p>
          <a:p>
            <a:endParaRPr lang="en-US" dirty="0"/>
          </a:p>
          <a:p>
            <a:endParaRPr lang="en-US" dirty="0"/>
          </a:p>
        </p:txBody>
      </p:sp>
    </p:spTree>
    <p:extLst>
      <p:ext uri="{BB962C8B-B14F-4D97-AF65-F5344CB8AC3E}">
        <p14:creationId xmlns:p14="http://schemas.microsoft.com/office/powerpoint/2010/main" val="266114909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Read the fine </a:t>
            </a:r>
            <a:r>
              <a:rPr lang="en-US" sz="3200" dirty="0" err="1" smtClean="0"/>
              <a:t>print:Facebook</a:t>
            </a:r>
            <a:endParaRPr lang="en-US" sz="3200" dirty="0"/>
          </a:p>
        </p:txBody>
      </p:sp>
      <p:sp>
        <p:nvSpPr>
          <p:cNvPr id="3" name="Content Placeholder 2"/>
          <p:cNvSpPr>
            <a:spLocks noGrp="1"/>
          </p:cNvSpPr>
          <p:nvPr>
            <p:ph idx="1"/>
          </p:nvPr>
        </p:nvSpPr>
        <p:spPr/>
        <p:txBody>
          <a:bodyPr>
            <a:normAutofit/>
          </a:bodyPr>
          <a:lstStyle/>
          <a:p>
            <a:r>
              <a:rPr lang="en-US" u="sng" dirty="0">
                <a:hlinkClick r:id="rId3"/>
              </a:rPr>
              <a:t>https://</a:t>
            </a:r>
            <a:r>
              <a:rPr lang="en-US" u="sng" dirty="0" smtClean="0">
                <a:hlinkClick r:id="rId3"/>
              </a:rPr>
              <a:t>www.facebook.com/legal/terms</a:t>
            </a:r>
            <a:endParaRPr lang="en-US" u="sng" dirty="0" smtClean="0"/>
          </a:p>
          <a:p>
            <a:endParaRPr lang="en-US" dirty="0"/>
          </a:p>
          <a:p>
            <a:r>
              <a:rPr lang="en-US" i="1" dirty="0" smtClean="0"/>
              <a:t>You </a:t>
            </a:r>
            <a:r>
              <a:rPr lang="en-US" i="1" dirty="0"/>
              <a:t>will not post content or take any action on Facebook that infringes or violates someone else's rights or otherwise violates the law.</a:t>
            </a:r>
            <a:endParaRPr lang="en-US" dirty="0"/>
          </a:p>
          <a:p>
            <a:r>
              <a:rPr lang="en-US" i="1" dirty="0"/>
              <a:t> </a:t>
            </a:r>
            <a:r>
              <a:rPr lang="en-US" i="1" dirty="0" smtClean="0"/>
              <a:t>You </a:t>
            </a:r>
            <a:r>
              <a:rPr lang="en-US" i="1" dirty="0"/>
              <a:t>give us permission to use your name, profile picture, content, and information in connection with commercial, sponsored, or related content (such as a brand you like) served or enhanced by us. </a:t>
            </a:r>
            <a:r>
              <a:rPr lang="en-US" b="1" i="1" dirty="0">
                <a:solidFill>
                  <a:srgbClr val="C00000"/>
                </a:solidFill>
              </a:rPr>
              <a:t>This means, for example, that you permit a business or other entity to pay us to display your name and/or profile picture with your content or information, without any compensation to you</a:t>
            </a:r>
            <a:endParaRPr lang="en-US" b="1" dirty="0">
              <a:solidFill>
                <a:srgbClr val="C00000"/>
              </a:solidFill>
            </a:endParaRPr>
          </a:p>
          <a:p>
            <a:r>
              <a:rPr lang="en-US" dirty="0"/>
              <a:t> </a:t>
            </a:r>
          </a:p>
          <a:p>
            <a:endParaRPr lang="en-US" dirty="0"/>
          </a:p>
        </p:txBody>
      </p:sp>
    </p:spTree>
    <p:extLst>
      <p:ext uri="{BB962C8B-B14F-4D97-AF65-F5344CB8AC3E}">
        <p14:creationId xmlns:p14="http://schemas.microsoft.com/office/powerpoint/2010/main" val="228683178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Read the fine </a:t>
            </a:r>
            <a:r>
              <a:rPr lang="en-US" sz="3200" dirty="0" smtClean="0"/>
              <a:t>print: Instagram</a:t>
            </a:r>
            <a:endParaRPr lang="en-US" sz="3200" dirty="0"/>
          </a:p>
        </p:txBody>
      </p:sp>
      <p:sp>
        <p:nvSpPr>
          <p:cNvPr id="3" name="Content Placeholder 2"/>
          <p:cNvSpPr>
            <a:spLocks noGrp="1"/>
          </p:cNvSpPr>
          <p:nvPr>
            <p:ph idx="1"/>
          </p:nvPr>
        </p:nvSpPr>
        <p:spPr/>
        <p:txBody>
          <a:bodyPr/>
          <a:lstStyle/>
          <a:p>
            <a:r>
              <a:rPr lang="en-US" i="1" dirty="0"/>
              <a:t>you hereby grant to Instagram a non-exclusive, fully paid and royalty-free</a:t>
            </a:r>
            <a:r>
              <a:rPr lang="en-US" i="1" dirty="0">
                <a:solidFill>
                  <a:srgbClr val="FF0000"/>
                </a:solidFill>
              </a:rPr>
              <a:t>, transferable, sub-licensable, worldwide license to </a:t>
            </a:r>
            <a:r>
              <a:rPr lang="en-US" i="1" dirty="0"/>
              <a:t>use the </a:t>
            </a:r>
            <a:r>
              <a:rPr lang="en-US" i="1" dirty="0" smtClean="0"/>
              <a:t>Content</a:t>
            </a:r>
          </a:p>
          <a:p>
            <a:r>
              <a:rPr lang="en-US" i="1" dirty="0"/>
              <a:t>your Content on or through the Service does not violate, misappropriate or infringe on the rights of any third party, including, without limitation, </a:t>
            </a:r>
            <a:r>
              <a:rPr lang="en-US" i="1" dirty="0">
                <a:solidFill>
                  <a:srgbClr val="C00000"/>
                </a:solidFill>
              </a:rPr>
              <a:t>privacy rights, publicity rights</a:t>
            </a:r>
            <a:r>
              <a:rPr lang="en-US" i="1" dirty="0"/>
              <a:t>, copyrights, trademark and/or other intellectual property </a:t>
            </a:r>
            <a:r>
              <a:rPr lang="en-US" i="1" dirty="0" smtClean="0"/>
              <a:t>rights</a:t>
            </a:r>
            <a:endParaRPr lang="en-US" i="1" dirty="0"/>
          </a:p>
          <a:p>
            <a:r>
              <a:rPr lang="en-US" i="1" dirty="0"/>
              <a:t>the Service is supported by advertising revenue and may display advertisements and promotions, and </a:t>
            </a:r>
            <a:r>
              <a:rPr lang="en-US" b="1" i="1" dirty="0">
                <a:solidFill>
                  <a:srgbClr val="C00000"/>
                </a:solidFill>
              </a:rPr>
              <a:t>you hereby agree that Instagram may place such advertising and promotions on the Service or on, about, or in conjunction with your Content</a:t>
            </a:r>
            <a:r>
              <a:rPr lang="en-US" i="1" dirty="0"/>
              <a:t>.</a:t>
            </a:r>
          </a:p>
        </p:txBody>
      </p:sp>
    </p:spTree>
    <p:extLst>
      <p:ext uri="{BB962C8B-B14F-4D97-AF65-F5344CB8AC3E}">
        <p14:creationId xmlns:p14="http://schemas.microsoft.com/office/powerpoint/2010/main" val="241336449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Read the fine print: Licensing at Art.com</a:t>
            </a:r>
            <a:endParaRPr lang="en-US" sz="3600" dirty="0"/>
          </a:p>
        </p:txBody>
      </p:sp>
      <p:sp>
        <p:nvSpPr>
          <p:cNvPr id="5" name="Content Placeholder 4"/>
          <p:cNvSpPr>
            <a:spLocks noGrp="1"/>
          </p:cNvSpPr>
          <p:nvPr>
            <p:ph idx="1"/>
          </p:nvPr>
        </p:nvSpPr>
        <p:spPr/>
        <p:txBody>
          <a:bodyPr>
            <a:normAutofit/>
          </a:bodyPr>
          <a:lstStyle/>
          <a:p>
            <a:r>
              <a:rPr lang="en-US" dirty="0" smtClean="0"/>
              <a:t>Licensee </a:t>
            </a:r>
            <a:r>
              <a:rPr lang="en-US" dirty="0"/>
              <a:t>shall also have the right to authorize third-party </a:t>
            </a:r>
            <a:r>
              <a:rPr lang="en-US" dirty="0" smtClean="0"/>
              <a:t>producers </a:t>
            </a:r>
            <a:r>
              <a:rPr lang="en-US" dirty="0"/>
              <a:t>to </a:t>
            </a:r>
            <a:r>
              <a:rPr lang="en-US" dirty="0" smtClean="0"/>
              <a:t>manufacture</a:t>
            </a:r>
            <a:endParaRPr lang="en-US" dirty="0" smtClean="0"/>
          </a:p>
          <a:p>
            <a:endParaRPr lang="en-US" dirty="0"/>
          </a:p>
          <a:p>
            <a:r>
              <a:rPr lang="en-US" dirty="0" smtClean="0"/>
              <a:t>Licensor </a:t>
            </a:r>
            <a:r>
              <a:rPr lang="en-US" dirty="0"/>
              <a:t>represents and warrants to Licensee that: </a:t>
            </a:r>
            <a:endParaRPr lang="en-US" dirty="0" smtClean="0"/>
          </a:p>
          <a:p>
            <a:pPr marL="114300" indent="0">
              <a:buNone/>
            </a:pPr>
            <a:endParaRPr lang="en-US" dirty="0"/>
          </a:p>
          <a:p>
            <a:r>
              <a:rPr lang="en-US" dirty="0" smtClean="0"/>
              <a:t>(commercial use) will </a:t>
            </a:r>
            <a:r>
              <a:rPr lang="en-US" dirty="0"/>
              <a:t>not violate, misappropriate or infringe upon any copyright, trademark, </a:t>
            </a:r>
            <a:r>
              <a:rPr lang="en-US" i="1" dirty="0" smtClean="0">
                <a:solidFill>
                  <a:srgbClr val="C00000"/>
                </a:solidFill>
              </a:rPr>
              <a:t>proprietary right, right of publicity, privacy right, moral </a:t>
            </a:r>
            <a:r>
              <a:rPr lang="en-US" i="1" dirty="0">
                <a:solidFill>
                  <a:srgbClr val="C00000"/>
                </a:solidFill>
              </a:rPr>
              <a:t>right, </a:t>
            </a:r>
            <a:r>
              <a:rPr lang="en-US" dirty="0"/>
              <a:t>or other intellectual property right of any third party</a:t>
            </a:r>
          </a:p>
        </p:txBody>
      </p:sp>
    </p:spTree>
    <p:extLst>
      <p:ext uri="{BB962C8B-B14F-4D97-AF65-F5344CB8AC3E}">
        <p14:creationId xmlns:p14="http://schemas.microsoft.com/office/powerpoint/2010/main" val="427726134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Privacy ( real people)</a:t>
            </a:r>
            <a:endParaRPr lang="en-US" dirty="0"/>
          </a:p>
        </p:txBody>
      </p:sp>
      <p:sp>
        <p:nvSpPr>
          <p:cNvPr id="4" name="Content Placeholder 3"/>
          <p:cNvSpPr>
            <a:spLocks noGrp="1"/>
          </p:cNvSpPr>
          <p:nvPr>
            <p:ph idx="1"/>
          </p:nvPr>
        </p:nvSpPr>
        <p:spPr/>
        <p:txBody>
          <a:bodyPr>
            <a:normAutofit/>
          </a:bodyPr>
          <a:lstStyle/>
          <a:p>
            <a:pPr marL="114300" indent="0">
              <a:buNone/>
            </a:pPr>
            <a:r>
              <a:rPr lang="en-US" dirty="0" smtClean="0"/>
              <a:t>Rights of Privacy is the </a:t>
            </a:r>
            <a:r>
              <a:rPr lang="en-US" dirty="0"/>
              <a:t>right to control the use of your </a:t>
            </a:r>
            <a:r>
              <a:rPr lang="en-US" dirty="0" smtClean="0"/>
              <a:t>likeness.</a:t>
            </a:r>
          </a:p>
          <a:p>
            <a:pPr marL="114300" indent="0">
              <a:buNone/>
            </a:pPr>
            <a:r>
              <a:rPr lang="en-US" dirty="0" smtClean="0"/>
              <a:t> </a:t>
            </a:r>
            <a:r>
              <a:rPr lang="en-US" sz="2400" dirty="0" smtClean="0">
                <a:solidFill>
                  <a:srgbClr val="FF0000"/>
                </a:solidFill>
              </a:rPr>
              <a:t>So </a:t>
            </a:r>
            <a:r>
              <a:rPr lang="en-US" sz="2400" dirty="0">
                <a:solidFill>
                  <a:srgbClr val="FF0000"/>
                </a:solidFill>
              </a:rPr>
              <a:t>w</a:t>
            </a:r>
            <a:r>
              <a:rPr lang="en-US" sz="2400" dirty="0" smtClean="0">
                <a:solidFill>
                  <a:srgbClr val="FF0000"/>
                </a:solidFill>
              </a:rPr>
              <a:t>hen </a:t>
            </a:r>
            <a:r>
              <a:rPr lang="en-US" sz="2400" dirty="0">
                <a:solidFill>
                  <a:srgbClr val="FF0000"/>
                </a:solidFill>
              </a:rPr>
              <a:t>do you need a model release? </a:t>
            </a:r>
            <a:endParaRPr lang="en-US" sz="2400" dirty="0" smtClean="0">
              <a:solidFill>
                <a:srgbClr val="FF0000"/>
              </a:solidFill>
            </a:endParaRPr>
          </a:p>
          <a:p>
            <a:pPr marL="114300" indent="0">
              <a:buNone/>
            </a:pPr>
            <a:endParaRPr lang="en-US" sz="2000" dirty="0"/>
          </a:p>
          <a:p>
            <a:r>
              <a:rPr lang="en-US" dirty="0"/>
              <a:t>When the person is a minor</a:t>
            </a:r>
          </a:p>
          <a:p>
            <a:pPr lvl="0"/>
            <a:r>
              <a:rPr lang="en-US" dirty="0"/>
              <a:t>When the person is recognizable to others</a:t>
            </a:r>
          </a:p>
          <a:p>
            <a:pPr lvl="0"/>
            <a:r>
              <a:rPr lang="en-US" dirty="0"/>
              <a:t>When the person can recognize themselves, by appearance or context or distinctive features</a:t>
            </a:r>
          </a:p>
          <a:p>
            <a:r>
              <a:rPr lang="en-US" dirty="0"/>
              <a:t>When an image is used in a commercial context</a:t>
            </a:r>
          </a:p>
          <a:p>
            <a:endParaRPr lang="en-US" dirty="0"/>
          </a:p>
          <a:p>
            <a:pPr marL="114300" indent="0">
              <a:buNone/>
            </a:pPr>
            <a:endParaRPr lang="en-US" dirty="0" smtClean="0"/>
          </a:p>
        </p:txBody>
      </p:sp>
    </p:spTree>
    <p:extLst>
      <p:ext uri="{BB962C8B-B14F-4D97-AF65-F5344CB8AC3E}">
        <p14:creationId xmlns:p14="http://schemas.microsoft.com/office/powerpoint/2010/main" val="2651665032"/>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must a model </a:t>
            </a:r>
            <a:r>
              <a:rPr lang="en-US" sz="3200" dirty="0"/>
              <a:t>r</a:t>
            </a:r>
            <a:r>
              <a:rPr lang="en-US" sz="3200" dirty="0" smtClean="0"/>
              <a:t>elease show?</a:t>
            </a:r>
            <a:endParaRPr lang="en-US" sz="3200" dirty="0"/>
          </a:p>
        </p:txBody>
      </p:sp>
      <p:sp>
        <p:nvSpPr>
          <p:cNvPr id="3" name="Content Placeholder 2"/>
          <p:cNvSpPr>
            <a:spLocks noGrp="1"/>
          </p:cNvSpPr>
          <p:nvPr>
            <p:ph idx="1"/>
          </p:nvPr>
        </p:nvSpPr>
        <p:spPr/>
        <p:txBody>
          <a:bodyPr/>
          <a:lstStyle/>
          <a:p>
            <a:r>
              <a:rPr lang="en-US" dirty="0"/>
              <a:t>Picture of </a:t>
            </a:r>
            <a:r>
              <a:rPr lang="en-US" dirty="0" smtClean="0"/>
              <a:t>model</a:t>
            </a:r>
          </a:p>
          <a:p>
            <a:r>
              <a:rPr lang="en-US" dirty="0" smtClean="0"/>
              <a:t>Date of birth</a:t>
            </a:r>
            <a:endParaRPr lang="en-US" dirty="0"/>
          </a:p>
          <a:p>
            <a:r>
              <a:rPr lang="en-US" dirty="0"/>
              <a:t>Witness to </a:t>
            </a:r>
            <a:r>
              <a:rPr lang="en-US" dirty="0" smtClean="0"/>
              <a:t>signature</a:t>
            </a:r>
          </a:p>
          <a:p>
            <a:r>
              <a:rPr lang="en-US" dirty="0" smtClean="0"/>
              <a:t>Contact details</a:t>
            </a:r>
            <a:endParaRPr lang="en-US" dirty="0"/>
          </a:p>
          <a:p>
            <a:r>
              <a:rPr lang="en-US" dirty="0"/>
              <a:t>Description of shoot</a:t>
            </a:r>
          </a:p>
          <a:p>
            <a:r>
              <a:rPr lang="en-US" dirty="0"/>
              <a:t>Location and date of </a:t>
            </a:r>
            <a:r>
              <a:rPr lang="en-US" dirty="0" smtClean="0"/>
              <a:t>shoot</a:t>
            </a:r>
          </a:p>
          <a:p>
            <a:pPr marL="114300" indent="0">
              <a:buNone/>
            </a:pPr>
            <a:endParaRPr lang="en-US" dirty="0" smtClean="0"/>
          </a:p>
          <a:p>
            <a:endParaRPr lang="en-US" dirty="0"/>
          </a:p>
          <a:p>
            <a:r>
              <a:rPr lang="en-US" dirty="0" smtClean="0"/>
              <a:t>The most defensible model release is available at </a:t>
            </a:r>
          </a:p>
          <a:p>
            <a:r>
              <a:rPr lang="en-US" dirty="0" smtClean="0">
                <a:hlinkClick r:id="rId3"/>
              </a:rPr>
              <a:t>www.gettyimages.com</a:t>
            </a:r>
            <a:r>
              <a:rPr lang="en-US" dirty="0" smtClean="0"/>
              <a:t>  in 20 languages.</a:t>
            </a:r>
          </a:p>
          <a:p>
            <a:endParaRPr lang="en-US" dirty="0"/>
          </a:p>
        </p:txBody>
      </p:sp>
    </p:spTree>
    <p:extLst>
      <p:ext uri="{BB962C8B-B14F-4D97-AF65-F5344CB8AC3E}">
        <p14:creationId xmlns:p14="http://schemas.microsoft.com/office/powerpoint/2010/main" val="197788903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Risk Assessment : Venice </a:t>
            </a:r>
            <a:r>
              <a:rPr lang="en-US" sz="3200" dirty="0" err="1" smtClean="0"/>
              <a:t>Carnevale</a:t>
            </a:r>
            <a:endParaRPr lang="en-US" sz="3200" dirty="0"/>
          </a:p>
        </p:txBody>
      </p:sp>
      <p:sp>
        <p:nvSpPr>
          <p:cNvPr id="3" name="Content Placeholder 2"/>
          <p:cNvSpPr>
            <a:spLocks noGrp="1"/>
          </p:cNvSpPr>
          <p:nvPr>
            <p:ph idx="1"/>
          </p:nvPr>
        </p:nvSpPr>
        <p:spPr/>
        <p:txBody>
          <a:bodyPr/>
          <a:lstStyle/>
          <a:p>
            <a:r>
              <a:rPr lang="en-US" dirty="0" smtClean="0"/>
              <a:t>image</a:t>
            </a:r>
            <a:endParaRPr lang="en-US" dirty="0"/>
          </a:p>
        </p:txBody>
      </p:sp>
      <p:pic>
        <p:nvPicPr>
          <p:cNvPr id="19458" name="Picture 2" descr="C:\Users\cholland\Desktop\111907_Apple_Store_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189" y="1447800"/>
            <a:ext cx="6620972" cy="3810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24400" y="5867400"/>
            <a:ext cx="3452484" cy="923330"/>
          </a:xfrm>
          <a:prstGeom prst="rect">
            <a:avLst/>
          </a:prstGeom>
          <a:noFill/>
        </p:spPr>
        <p:txBody>
          <a:bodyPr wrap="none" rtlCol="0">
            <a:spAutoFit/>
          </a:bodyPr>
          <a:lstStyle/>
          <a:p>
            <a:r>
              <a:rPr lang="en-US" dirty="0" smtClean="0"/>
              <a:t>Grand Regatta, Venice, 1996-1998</a:t>
            </a:r>
          </a:p>
          <a:p>
            <a:r>
              <a:rPr lang="en-US" dirty="0" smtClean="0"/>
              <a:t>Theo Westenberger Archive</a:t>
            </a:r>
          </a:p>
          <a:p>
            <a:r>
              <a:rPr lang="en-US" dirty="0" smtClean="0"/>
              <a:t>MSA.25</a:t>
            </a:r>
            <a:endParaRPr lang="en-US" dirty="0"/>
          </a:p>
        </p:txBody>
      </p:sp>
    </p:spTree>
    <p:extLst>
      <p:ext uri="{BB962C8B-B14F-4D97-AF65-F5344CB8AC3E}">
        <p14:creationId xmlns:p14="http://schemas.microsoft.com/office/powerpoint/2010/main" val="274100826"/>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Risk Assessment procedure:</a:t>
            </a:r>
            <a:endParaRPr lang="en-US" sz="2800" dirty="0"/>
          </a:p>
        </p:txBody>
      </p:sp>
      <p:sp>
        <p:nvSpPr>
          <p:cNvPr id="3" name="Content Placeholder 2"/>
          <p:cNvSpPr>
            <a:spLocks noGrp="1"/>
          </p:cNvSpPr>
          <p:nvPr>
            <p:ph idx="1"/>
          </p:nvPr>
        </p:nvSpPr>
        <p:spPr/>
        <p:txBody>
          <a:bodyPr>
            <a:normAutofit/>
          </a:bodyPr>
          <a:lstStyle/>
          <a:p>
            <a:pPr marL="114300" indent="0">
              <a:buNone/>
            </a:pPr>
            <a:r>
              <a:rPr lang="en-US" dirty="0" smtClean="0"/>
              <a:t>If there are model releases:</a:t>
            </a:r>
          </a:p>
          <a:p>
            <a:r>
              <a:rPr lang="en-US" dirty="0"/>
              <a:t> D</a:t>
            </a:r>
            <a:r>
              <a:rPr lang="en-US" dirty="0" smtClean="0"/>
              <a:t>o met the legal criteria (or industry standard) i.e. are they defensible?</a:t>
            </a:r>
          </a:p>
          <a:p>
            <a:pPr marL="114300" indent="0">
              <a:buNone/>
            </a:pPr>
            <a:endParaRPr lang="en-US" dirty="0" smtClean="0"/>
          </a:p>
          <a:p>
            <a:pPr marL="114300" indent="0">
              <a:buNone/>
            </a:pPr>
            <a:r>
              <a:rPr lang="en-US" dirty="0" smtClean="0"/>
              <a:t>If there are no model releases:</a:t>
            </a:r>
            <a:endParaRPr lang="en-US" dirty="0"/>
          </a:p>
          <a:p>
            <a:r>
              <a:rPr lang="en-US" dirty="0"/>
              <a:t>Are the persons </a:t>
            </a:r>
            <a:r>
              <a:rPr lang="en-US" dirty="0" smtClean="0"/>
              <a:t>known? </a:t>
            </a:r>
          </a:p>
          <a:p>
            <a:r>
              <a:rPr lang="en-US" dirty="0" smtClean="0"/>
              <a:t>Are the persons indistinguishable and wearing </a:t>
            </a:r>
            <a:r>
              <a:rPr lang="en-US" dirty="0"/>
              <a:t>costumes </a:t>
            </a:r>
            <a:r>
              <a:rPr lang="en-US" dirty="0" smtClean="0"/>
              <a:t> that are generic?</a:t>
            </a:r>
          </a:p>
          <a:p>
            <a:r>
              <a:rPr lang="en-US" dirty="0" smtClean="0"/>
              <a:t>Are persons </a:t>
            </a:r>
            <a:r>
              <a:rPr lang="en-US" dirty="0"/>
              <a:t> </a:t>
            </a:r>
            <a:r>
              <a:rPr lang="en-US" dirty="0" smtClean="0"/>
              <a:t>distinguishable and recognizable to themselves and others?</a:t>
            </a:r>
          </a:p>
          <a:p>
            <a:r>
              <a:rPr lang="en-US" dirty="0" smtClean="0"/>
              <a:t>Are the </a:t>
            </a:r>
            <a:r>
              <a:rPr lang="en-US" dirty="0"/>
              <a:t>costumes </a:t>
            </a:r>
            <a:r>
              <a:rPr lang="en-US" dirty="0" smtClean="0"/>
              <a:t>unique works </a:t>
            </a:r>
            <a:r>
              <a:rPr lang="en-US" dirty="0"/>
              <a:t>of art </a:t>
            </a:r>
            <a:r>
              <a:rPr lang="en-US" dirty="0" smtClean="0"/>
              <a:t>?</a:t>
            </a:r>
          </a:p>
          <a:p>
            <a:pPr marL="11430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23118030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indent="0"/>
            <a:r>
              <a:rPr lang="en-US" sz="3200" dirty="0" smtClean="0"/>
              <a:t>Rights of Privacy and Rights of Publicity</a:t>
            </a:r>
            <a:endParaRPr lang="en-US" sz="3200" dirty="0">
              <a:solidFill>
                <a:schemeClr val="tx1">
                  <a:lumMod val="85000"/>
                  <a:lumOff val="15000"/>
                </a:schemeClr>
              </a:solidFill>
              <a:latin typeface="Arial"/>
              <a:cs typeface="Arial"/>
            </a:endParaRPr>
          </a:p>
        </p:txBody>
      </p:sp>
      <p:sp>
        <p:nvSpPr>
          <p:cNvPr id="3" name="Content Placeholder 2"/>
          <p:cNvSpPr>
            <a:spLocks noGrp="1"/>
          </p:cNvSpPr>
          <p:nvPr>
            <p:ph idx="1"/>
          </p:nvPr>
        </p:nvSpPr>
        <p:spPr/>
        <p:txBody>
          <a:bodyPr/>
          <a:lstStyle/>
          <a:p>
            <a:endParaRPr lang="en-US" sz="1800" dirty="0" smtClean="0">
              <a:solidFill>
                <a:schemeClr val="tx1">
                  <a:lumMod val="85000"/>
                  <a:lumOff val="15000"/>
                </a:schemeClr>
              </a:solidFill>
              <a:cs typeface="Arial"/>
            </a:endParaRPr>
          </a:p>
          <a:p>
            <a:r>
              <a:rPr lang="en-US" sz="1800" dirty="0">
                <a:solidFill>
                  <a:schemeClr val="tx1">
                    <a:lumMod val="85000"/>
                    <a:lumOff val="15000"/>
                  </a:schemeClr>
                </a:solidFill>
                <a:cs typeface="Arial"/>
              </a:rPr>
              <a:t>T</a:t>
            </a:r>
            <a:r>
              <a:rPr lang="en-US" sz="1800" dirty="0" smtClean="0">
                <a:solidFill>
                  <a:schemeClr val="tx1">
                    <a:lumMod val="85000"/>
                    <a:lumOff val="15000"/>
                  </a:schemeClr>
                </a:solidFill>
                <a:cs typeface="Arial"/>
              </a:rPr>
              <a:t>he Theo </a:t>
            </a:r>
            <a:r>
              <a:rPr lang="en-US" sz="1800" dirty="0">
                <a:solidFill>
                  <a:schemeClr val="tx1">
                    <a:lumMod val="85000"/>
                    <a:lumOff val="15000"/>
                  </a:schemeClr>
                </a:solidFill>
                <a:cs typeface="Arial"/>
              </a:rPr>
              <a:t>Westenberger </a:t>
            </a:r>
            <a:r>
              <a:rPr lang="en-US" sz="1800" dirty="0" smtClean="0">
                <a:solidFill>
                  <a:schemeClr val="tx1">
                    <a:lumMod val="85000"/>
                    <a:lumOff val="15000"/>
                  </a:schemeClr>
                </a:solidFill>
                <a:cs typeface="Arial"/>
              </a:rPr>
              <a:t>Archive, Autry Libraries, Autry National Center, MSA.25</a:t>
            </a:r>
          </a:p>
          <a:p>
            <a:r>
              <a:rPr lang="en-US" sz="1800" dirty="0">
                <a:solidFill>
                  <a:schemeClr val="tx1">
                    <a:lumMod val="85000"/>
                    <a:lumOff val="15000"/>
                  </a:schemeClr>
                </a:solidFill>
                <a:cs typeface="Arial"/>
              </a:rPr>
              <a:t>E</a:t>
            </a:r>
            <a:r>
              <a:rPr lang="en-US" sz="1800" dirty="0" smtClean="0">
                <a:solidFill>
                  <a:schemeClr val="tx1">
                    <a:lumMod val="85000"/>
                    <a:lumOff val="15000"/>
                  </a:schemeClr>
                </a:solidFill>
                <a:cs typeface="Arial"/>
              </a:rPr>
              <a:t>ditorial, commercial and fine art photography 1970-2008 </a:t>
            </a:r>
            <a:endParaRPr lang="en-US" sz="1800" dirty="0">
              <a:solidFill>
                <a:schemeClr val="tx1">
                  <a:lumMod val="85000"/>
                  <a:lumOff val="15000"/>
                </a:schemeClr>
              </a:solidFill>
              <a:cs typeface="Arial"/>
            </a:endParaRPr>
          </a:p>
          <a:p>
            <a:r>
              <a:rPr lang="en-US" sz="1800" dirty="0" smtClean="0">
                <a:solidFill>
                  <a:schemeClr val="tx1">
                    <a:lumMod val="85000"/>
                    <a:lumOff val="15000"/>
                  </a:schemeClr>
                </a:solidFill>
                <a:cs typeface="Arial"/>
              </a:rPr>
              <a:t>Donated to the Autry National Center in 2010</a:t>
            </a:r>
          </a:p>
          <a:p>
            <a:r>
              <a:rPr lang="en-US" sz="1800" dirty="0" smtClean="0">
                <a:solidFill>
                  <a:schemeClr val="tx1">
                    <a:lumMod val="85000"/>
                    <a:lumOff val="15000"/>
                  </a:schemeClr>
                </a:solidFill>
                <a:cs typeface="Arial"/>
              </a:rPr>
              <a:t>Currently being processed by Charlie Holland, Senior Archival Assistant</a:t>
            </a:r>
            <a:endParaRPr lang="en-US" sz="1800" dirty="0">
              <a:solidFill>
                <a:schemeClr val="tx1">
                  <a:lumMod val="85000"/>
                  <a:lumOff val="15000"/>
                </a:schemeClr>
              </a:solidFill>
              <a:cs typeface="Arial"/>
            </a:endParaRPr>
          </a:p>
          <a:p>
            <a:endParaRPr lang="en-US" sz="2000" dirty="0">
              <a:solidFill>
                <a:schemeClr val="tx1">
                  <a:lumMod val="85000"/>
                  <a:lumOff val="15000"/>
                </a:schemeClr>
              </a:solidFill>
              <a:latin typeface="Arial"/>
              <a:cs typeface="Arial"/>
            </a:endParaRPr>
          </a:p>
          <a:p>
            <a:endParaRPr lang="en-US" dirty="0"/>
          </a:p>
        </p:txBody>
      </p:sp>
      <p:pic>
        <p:nvPicPr>
          <p:cNvPr id="4" name="Picture 2" descr="C:\Users\cholland\Pictures\2012-06-26 New CD\California_Neutra_Poolhouse_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81400"/>
            <a:ext cx="4495800" cy="3116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7801" y="5791200"/>
            <a:ext cx="3276599" cy="1477328"/>
          </a:xfrm>
          <a:prstGeom prst="rect">
            <a:avLst/>
          </a:prstGeom>
          <a:noFill/>
        </p:spPr>
        <p:txBody>
          <a:bodyPr wrap="square" rtlCol="0">
            <a:spAutoFit/>
          </a:bodyPr>
          <a:lstStyle/>
          <a:p>
            <a:endParaRPr lang="en-US" dirty="0"/>
          </a:p>
          <a:p>
            <a:r>
              <a:rPr lang="en-US" dirty="0" err="1"/>
              <a:t>Neutra</a:t>
            </a:r>
            <a:r>
              <a:rPr lang="en-US" dirty="0"/>
              <a:t> House, Altadena, 1971</a:t>
            </a:r>
          </a:p>
          <a:p>
            <a:r>
              <a:rPr lang="en-US" dirty="0" smtClean="0"/>
              <a:t>Theo </a:t>
            </a:r>
            <a:r>
              <a:rPr lang="en-US" dirty="0"/>
              <a:t>Westenberger Archive, MSA.25</a:t>
            </a:r>
          </a:p>
          <a:p>
            <a:endParaRPr lang="en-US" dirty="0"/>
          </a:p>
        </p:txBody>
      </p:sp>
    </p:spTree>
    <p:extLst>
      <p:ext uri="{BB962C8B-B14F-4D97-AF65-F5344CB8AC3E}">
        <p14:creationId xmlns:p14="http://schemas.microsoft.com/office/powerpoint/2010/main" val="398936677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Do the model releases meet the criteria?</a:t>
            </a:r>
            <a:br>
              <a:rPr lang="en-US" sz="3200" dirty="0" smtClean="0"/>
            </a:br>
            <a:r>
              <a:rPr lang="en-US" sz="3200" dirty="0" smtClean="0"/>
              <a:t>Erin</a:t>
            </a:r>
            <a:endParaRPr lang="en-US" sz="3200" dirty="0"/>
          </a:p>
        </p:txBody>
      </p:sp>
      <p:pic>
        <p:nvPicPr>
          <p:cNvPr id="6146" name="Picture 2" descr="C:\Users\cholland\Desktop\SCA Talk May 2014\IMAGES\Venice - Fairy bug sp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104900"/>
            <a:ext cx="4191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5029200"/>
            <a:ext cx="2789353" cy="923330"/>
          </a:xfrm>
          <a:prstGeom prst="rect">
            <a:avLst/>
          </a:prstGeom>
          <a:noFill/>
        </p:spPr>
        <p:txBody>
          <a:bodyPr wrap="none" rtlCol="0">
            <a:spAutoFit/>
          </a:bodyPr>
          <a:lstStyle/>
          <a:p>
            <a:r>
              <a:rPr lang="en-US" dirty="0" smtClean="0"/>
              <a:t>Venice, 1996-1998</a:t>
            </a:r>
          </a:p>
          <a:p>
            <a:r>
              <a:rPr lang="en-US" dirty="0" smtClean="0"/>
              <a:t>Theo Westenberger Archive</a:t>
            </a:r>
          </a:p>
          <a:p>
            <a:r>
              <a:rPr lang="en-US" dirty="0" smtClean="0"/>
              <a:t>MSA.25.172.2A</a:t>
            </a:r>
            <a:endParaRPr lang="en-US" dirty="0"/>
          </a:p>
        </p:txBody>
      </p:sp>
    </p:spTree>
    <p:extLst>
      <p:ext uri="{BB962C8B-B14F-4D97-AF65-F5344CB8AC3E}">
        <p14:creationId xmlns:p14="http://schemas.microsoft.com/office/powerpoint/2010/main" val="197207049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90537"/>
            <a:ext cx="4648200" cy="58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800" y="3428999"/>
            <a:ext cx="2198615" cy="1692771"/>
          </a:xfrm>
          <a:prstGeom prst="rect">
            <a:avLst/>
          </a:prstGeom>
          <a:noFill/>
        </p:spPr>
        <p:txBody>
          <a:bodyPr wrap="none" rtlCol="0">
            <a:spAutoFit/>
          </a:bodyPr>
          <a:lstStyle/>
          <a:p>
            <a:r>
              <a:rPr lang="en-US" sz="3200" dirty="0" smtClean="0">
                <a:solidFill>
                  <a:srgbClr val="FF0000"/>
                </a:solidFill>
              </a:rPr>
              <a:t>NO</a:t>
            </a:r>
          </a:p>
          <a:p>
            <a:r>
              <a:rPr lang="en-US" dirty="0" smtClean="0"/>
              <a:t>No image</a:t>
            </a:r>
          </a:p>
          <a:p>
            <a:r>
              <a:rPr lang="en-US" dirty="0" smtClean="0"/>
              <a:t>No shoot description </a:t>
            </a:r>
          </a:p>
          <a:p>
            <a:r>
              <a:rPr lang="en-US" dirty="0" smtClean="0"/>
              <a:t>No date of </a:t>
            </a:r>
            <a:r>
              <a:rPr lang="en-US" dirty="0" smtClean="0"/>
              <a:t>shoot</a:t>
            </a:r>
          </a:p>
          <a:p>
            <a:r>
              <a:rPr lang="en-US" dirty="0" smtClean="0"/>
              <a:t>Who is the witness?</a:t>
            </a:r>
            <a:endParaRPr lang="en-US" dirty="0" smtClean="0"/>
          </a:p>
        </p:txBody>
      </p:sp>
    </p:spTree>
    <p:extLst>
      <p:ext uri="{BB962C8B-B14F-4D97-AF65-F5344CB8AC3E}">
        <p14:creationId xmlns:p14="http://schemas.microsoft.com/office/powerpoint/2010/main" val="11171682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Anna</a:t>
            </a:r>
            <a:endParaRPr lang="en-US" dirty="0"/>
          </a:p>
        </p:txBody>
      </p:sp>
      <p:graphicFrame>
        <p:nvGraphicFramePr>
          <p:cNvPr id="4" name="Diagram 3"/>
          <p:cNvGraphicFramePr/>
          <p:nvPr>
            <p:extLst>
              <p:ext uri="{D42A27DB-BD31-4B8C-83A1-F6EECF244321}">
                <p14:modId xmlns:p14="http://schemas.microsoft.com/office/powerpoint/2010/main" val="885529207"/>
              </p:ext>
            </p:extLst>
          </p:nvPr>
        </p:nvGraphicFramePr>
        <p:xfrm>
          <a:off x="-3514726" y="-7040563"/>
          <a:ext cx="27432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38" name="Picture 2"/>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0"/>
            <a:ext cx="4495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3200400"/>
            <a:ext cx="3007362" cy="1138773"/>
          </a:xfrm>
          <a:prstGeom prst="rect">
            <a:avLst/>
          </a:prstGeom>
          <a:noFill/>
        </p:spPr>
        <p:txBody>
          <a:bodyPr wrap="none" rtlCol="0">
            <a:spAutoFit/>
          </a:bodyPr>
          <a:lstStyle/>
          <a:p>
            <a:r>
              <a:rPr lang="en-US" sz="3200" dirty="0" smtClean="0">
                <a:solidFill>
                  <a:srgbClr val="C00000"/>
                </a:solidFill>
              </a:rPr>
              <a:t>NO!</a:t>
            </a:r>
          </a:p>
          <a:p>
            <a:r>
              <a:rPr lang="en-US" dirty="0" smtClean="0"/>
              <a:t>Consent denied is worse than </a:t>
            </a:r>
          </a:p>
          <a:p>
            <a:r>
              <a:rPr lang="en-US" dirty="0" smtClean="0"/>
              <a:t>no consent at all!</a:t>
            </a:r>
            <a:endParaRPr lang="en-US" dirty="0"/>
          </a:p>
        </p:txBody>
      </p:sp>
    </p:spTree>
    <p:extLst>
      <p:ext uri="{BB962C8B-B14F-4D97-AF65-F5344CB8AC3E}">
        <p14:creationId xmlns:p14="http://schemas.microsoft.com/office/powerpoint/2010/main" val="117273665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15339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79820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64028148"/>
              </p:ext>
            </p:extLst>
          </p:nvPr>
        </p:nvGraphicFramePr>
        <p:xfrm>
          <a:off x="0" y="762000"/>
          <a:ext cx="5366503" cy="6831552"/>
        </p:xfrm>
        <a:graphic>
          <a:graphicData uri="http://schemas.openxmlformats.org/presentationml/2006/ole">
            <mc:AlternateContent xmlns:mc="http://schemas.openxmlformats.org/markup-compatibility/2006">
              <mc:Choice xmlns:v="urn:schemas-microsoft-com:vml" Requires="v">
                <p:oleObj spid="_x0000_s12483" name="Acrobat Document" r:id="rId4" imgW="7543768" imgH="9600998" progId="AcroExch.Document.11">
                  <p:embed/>
                </p:oleObj>
              </mc:Choice>
              <mc:Fallback>
                <p:oleObj name="Acrobat Document" r:id="rId4" imgW="7543768" imgH="9600998" progId="AcroExch.Document.11">
                  <p:embed/>
                  <p:pic>
                    <p:nvPicPr>
                      <p:cNvPr id="0" name=""/>
                      <p:cNvPicPr/>
                      <p:nvPr/>
                    </p:nvPicPr>
                    <p:blipFill>
                      <a:blip r:embed="rId5"/>
                      <a:stretch>
                        <a:fillRect/>
                      </a:stretch>
                    </p:blipFill>
                    <p:spPr>
                      <a:xfrm>
                        <a:off x="0" y="762000"/>
                        <a:ext cx="5366503" cy="6831552"/>
                      </a:xfrm>
                      <a:prstGeom prst="rect">
                        <a:avLst/>
                      </a:prstGeom>
                    </p:spPr>
                  </p:pic>
                </p:oleObj>
              </mc:Fallback>
            </mc:AlternateContent>
          </a:graphicData>
        </a:graphic>
      </p:graphicFrame>
      <p:sp>
        <p:nvSpPr>
          <p:cNvPr id="3" name="TextBox 2"/>
          <p:cNvSpPr txBox="1"/>
          <p:nvPr/>
        </p:nvSpPr>
        <p:spPr>
          <a:xfrm>
            <a:off x="4724400" y="3352800"/>
            <a:ext cx="3289683" cy="3016210"/>
          </a:xfrm>
          <a:prstGeom prst="rect">
            <a:avLst/>
          </a:prstGeom>
          <a:noFill/>
        </p:spPr>
        <p:txBody>
          <a:bodyPr wrap="none" rtlCol="0">
            <a:spAutoFit/>
          </a:bodyPr>
          <a:lstStyle/>
          <a:p>
            <a:endParaRPr lang="en-US" dirty="0" smtClean="0"/>
          </a:p>
          <a:p>
            <a:endParaRPr lang="en-US" dirty="0"/>
          </a:p>
          <a:p>
            <a:endParaRPr lang="en-US" dirty="0" smtClean="0"/>
          </a:p>
          <a:p>
            <a:r>
              <a:rPr lang="en-US" sz="3200" dirty="0" smtClean="0">
                <a:solidFill>
                  <a:srgbClr val="C00000"/>
                </a:solidFill>
              </a:rPr>
              <a:t>Yes</a:t>
            </a:r>
          </a:p>
          <a:p>
            <a:r>
              <a:rPr lang="en-US" sz="3200" dirty="0" smtClean="0">
                <a:solidFill>
                  <a:srgbClr val="C00000"/>
                </a:solidFill>
              </a:rPr>
              <a:t>But he is deceased</a:t>
            </a:r>
            <a:endParaRPr lang="en-US" sz="3200" dirty="0" smtClean="0">
              <a:solidFill>
                <a:srgbClr val="C00000"/>
              </a:solidFill>
            </a:endParaRPr>
          </a:p>
          <a:p>
            <a:endParaRPr lang="en-US" dirty="0" smtClean="0"/>
          </a:p>
          <a:p>
            <a:r>
              <a:rPr lang="en-US" dirty="0" smtClean="0"/>
              <a:t>The Count, Venice, 1996</a:t>
            </a:r>
          </a:p>
          <a:p>
            <a:r>
              <a:rPr lang="en-US" dirty="0" smtClean="0"/>
              <a:t>Theo Westenberger Archive</a:t>
            </a:r>
          </a:p>
          <a:p>
            <a:r>
              <a:rPr lang="en-US" dirty="0" smtClean="0"/>
              <a:t>MSA.25.178.2A</a:t>
            </a:r>
            <a:endParaRPr lang="en-US" dirty="0"/>
          </a:p>
        </p:txBody>
      </p:sp>
      <p:sp>
        <p:nvSpPr>
          <p:cNvPr id="7" name="Title 6"/>
          <p:cNvSpPr>
            <a:spLocks noGrp="1"/>
          </p:cNvSpPr>
          <p:nvPr>
            <p:ph type="title"/>
          </p:nvPr>
        </p:nvSpPr>
        <p:spPr>
          <a:xfrm>
            <a:off x="457200" y="0"/>
            <a:ext cx="7620000" cy="990600"/>
          </a:xfrm>
        </p:spPr>
        <p:txBody>
          <a:bodyPr/>
          <a:lstStyle/>
          <a:p>
            <a:r>
              <a:rPr lang="en-US" sz="2800" dirty="0" smtClean="0"/>
              <a:t>Is the person/persona  known to us?</a:t>
            </a:r>
            <a:endParaRPr lang="en-US" sz="2800" dirty="0"/>
          </a:p>
        </p:txBody>
      </p:sp>
    </p:spTree>
    <p:extLst>
      <p:ext uri="{BB962C8B-B14F-4D97-AF65-F5344CB8AC3E}">
        <p14:creationId xmlns:p14="http://schemas.microsoft.com/office/powerpoint/2010/main" val="312022690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Is this person recognizable? Yes we will </a:t>
            </a:r>
            <a:r>
              <a:rPr lang="en-US" sz="3600" dirty="0" smtClean="0"/>
              <a:t>not </a:t>
            </a:r>
            <a:r>
              <a:rPr lang="en-US" sz="3600" dirty="0" smtClean="0"/>
              <a:t>use this image </a:t>
            </a:r>
            <a:br>
              <a:rPr lang="en-US" sz="3600" dirty="0" smtClean="0"/>
            </a:br>
            <a:endParaRPr lang="en-US" sz="3600" dirty="0"/>
          </a:p>
        </p:txBody>
      </p:sp>
      <p:pic>
        <p:nvPicPr>
          <p:cNvPr id="10242" name="Picture 2" descr="C:\Users\cholland\Desktop\venice_00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75" y="1524000"/>
            <a:ext cx="73152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863806"/>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28600"/>
            <a:ext cx="8275753" cy="1143000"/>
          </a:xfrm>
        </p:spPr>
        <p:txBody>
          <a:bodyPr/>
          <a:lstStyle/>
          <a:p>
            <a:r>
              <a:rPr lang="en-US" sz="3600" dirty="0" smtClean="0"/>
              <a:t/>
            </a:r>
            <a:br>
              <a:rPr lang="en-US" sz="3600" dirty="0" smtClean="0"/>
            </a:br>
            <a:endParaRPr lang="en-US" sz="3600" dirty="0"/>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8260"/>
            <a:ext cx="4419600" cy="505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486400" y="4800600"/>
            <a:ext cx="2789353" cy="1477328"/>
          </a:xfrm>
          <a:prstGeom prst="rect">
            <a:avLst/>
          </a:prstGeom>
          <a:noFill/>
        </p:spPr>
        <p:txBody>
          <a:bodyPr wrap="none" rtlCol="0">
            <a:spAutoFit/>
          </a:bodyPr>
          <a:lstStyle/>
          <a:p>
            <a:endParaRPr lang="en-US" dirty="0" smtClean="0"/>
          </a:p>
          <a:p>
            <a:endParaRPr lang="en-US" dirty="0"/>
          </a:p>
          <a:p>
            <a:r>
              <a:rPr lang="en-US" dirty="0" smtClean="0"/>
              <a:t>At the dock, Venice, 1966</a:t>
            </a:r>
          </a:p>
          <a:p>
            <a:r>
              <a:rPr lang="en-US" dirty="0" smtClean="0"/>
              <a:t>Theo Westenberger Archive</a:t>
            </a:r>
          </a:p>
          <a:p>
            <a:r>
              <a:rPr lang="en-US" dirty="0" smtClean="0"/>
              <a:t>MSA.25.151.3A (detail)</a:t>
            </a:r>
            <a:endParaRPr lang="en-US" dirty="0"/>
          </a:p>
        </p:txBody>
      </p:sp>
      <p:sp>
        <p:nvSpPr>
          <p:cNvPr id="3" name="Rectangle 2"/>
          <p:cNvSpPr/>
          <p:nvPr/>
        </p:nvSpPr>
        <p:spPr>
          <a:xfrm>
            <a:off x="304800" y="228600"/>
            <a:ext cx="6858000" cy="1077218"/>
          </a:xfrm>
          <a:prstGeom prst="rect">
            <a:avLst/>
          </a:prstGeom>
        </p:spPr>
        <p:txBody>
          <a:bodyPr wrap="square">
            <a:spAutoFit/>
          </a:bodyPr>
          <a:lstStyle/>
          <a:p>
            <a:r>
              <a:rPr lang="en-US" sz="3200" dirty="0" smtClean="0">
                <a:solidFill>
                  <a:srgbClr val="C00000"/>
                </a:solidFill>
                <a:latin typeface="+mj-lt"/>
              </a:rPr>
              <a:t>Is this person recognizable? </a:t>
            </a:r>
            <a:r>
              <a:rPr lang="en-US" sz="3200" dirty="0" smtClean="0">
                <a:solidFill>
                  <a:srgbClr val="C00000"/>
                </a:solidFill>
                <a:latin typeface="+mj-lt"/>
              </a:rPr>
              <a:t>He </a:t>
            </a:r>
            <a:r>
              <a:rPr lang="en-US" sz="3200" dirty="0" smtClean="0">
                <a:solidFill>
                  <a:srgbClr val="C00000"/>
                </a:solidFill>
                <a:latin typeface="+mj-lt"/>
              </a:rPr>
              <a:t>is in </a:t>
            </a:r>
            <a:r>
              <a:rPr lang="en-US" sz="3200" dirty="0">
                <a:solidFill>
                  <a:srgbClr val="C00000"/>
                </a:solidFill>
                <a:latin typeface="+mj-lt"/>
              </a:rPr>
              <a:t>costume, with </a:t>
            </a:r>
            <a:r>
              <a:rPr lang="en-US" sz="3200" dirty="0" smtClean="0">
                <a:solidFill>
                  <a:srgbClr val="C00000"/>
                </a:solidFill>
                <a:latin typeface="+mj-lt"/>
              </a:rPr>
              <a:t>a generic </a:t>
            </a:r>
            <a:r>
              <a:rPr lang="en-US" sz="3200" dirty="0">
                <a:solidFill>
                  <a:srgbClr val="C00000"/>
                </a:solidFill>
                <a:latin typeface="+mj-lt"/>
              </a:rPr>
              <a:t>face mask </a:t>
            </a:r>
          </a:p>
        </p:txBody>
      </p:sp>
    </p:spTree>
    <p:extLst>
      <p:ext uri="{BB962C8B-B14F-4D97-AF65-F5344CB8AC3E}">
        <p14:creationId xmlns:p14="http://schemas.microsoft.com/office/powerpoint/2010/main" val="51856654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masks</a:t>
            </a:r>
            <a:endParaRPr lang="en-US" dirty="0"/>
          </a:p>
        </p:txBody>
      </p:sp>
      <p:pic>
        <p:nvPicPr>
          <p:cNvPr id="4" name="Content Placeholder 3" descr="Masks of Venice.tiff"/>
          <p:cNvPicPr>
            <a:picLocks noGrp="1" noChangeAspect="1"/>
          </p:cNvPicPr>
          <p:nvPr>
            <p:ph idx="1"/>
          </p:nvPr>
        </p:nvPicPr>
        <p:blipFill>
          <a:blip r:embed="rId3">
            <a:extLst>
              <a:ext uri="{28A0092B-C50C-407E-A947-70E740481C1C}">
                <a14:useLocalDpi xmlns:a14="http://schemas.microsoft.com/office/drawing/2010/main" val="0"/>
              </a:ext>
            </a:extLst>
          </a:blip>
          <a:srcRect l="-7803" r="-7803"/>
          <a:stretch>
            <a:fillRect/>
          </a:stretch>
        </p:blipFill>
        <p:spPr/>
      </p:pic>
    </p:spTree>
    <p:extLst>
      <p:ext uri="{BB962C8B-B14F-4D97-AF65-F5344CB8AC3E}">
        <p14:creationId xmlns:p14="http://schemas.microsoft.com/office/powerpoint/2010/main" val="185328295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Are these persons recognizable? Are these unique masks? </a:t>
            </a:r>
            <a:endParaRPr lang="en-US" sz="3200" dirty="0"/>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76471345"/>
              </p:ext>
            </p:extLst>
          </p:nvPr>
        </p:nvGraphicFramePr>
        <p:xfrm>
          <a:off x="609600" y="1524000"/>
          <a:ext cx="7086600" cy="5334000"/>
        </p:xfrm>
        <a:graphic>
          <a:graphicData uri="http://schemas.openxmlformats.org/presentationml/2006/ole">
            <mc:AlternateContent xmlns:mc="http://schemas.openxmlformats.org/markup-compatibility/2006">
              <mc:Choice xmlns:v="urn:schemas-microsoft-com:vml" Requires="v">
                <p:oleObj spid="_x0000_s22591" name="Acrobat Document" r:id="rId4" imgW="7543768" imgH="5829216" progId="AcroExch.Document.11">
                  <p:embed/>
                </p:oleObj>
              </mc:Choice>
              <mc:Fallback>
                <p:oleObj name="Acrobat Document" r:id="rId4" imgW="7543768" imgH="5829216" progId="AcroExch.Document.11">
                  <p:embed/>
                  <p:pic>
                    <p:nvPicPr>
                      <p:cNvPr id="0" name=""/>
                      <p:cNvPicPr/>
                      <p:nvPr/>
                    </p:nvPicPr>
                    <p:blipFill>
                      <a:blip r:embed="rId5"/>
                      <a:stretch>
                        <a:fillRect/>
                      </a:stretch>
                    </p:blipFill>
                    <p:spPr>
                      <a:xfrm>
                        <a:off x="609600" y="1524000"/>
                        <a:ext cx="7086600" cy="5334000"/>
                      </a:xfrm>
                      <a:prstGeom prst="rect">
                        <a:avLst/>
                      </a:prstGeom>
                    </p:spPr>
                  </p:pic>
                </p:oleObj>
              </mc:Fallback>
            </mc:AlternateContent>
          </a:graphicData>
        </a:graphic>
      </p:graphicFrame>
    </p:spTree>
    <p:extLst>
      <p:ext uri="{BB962C8B-B14F-4D97-AF65-F5344CB8AC3E}">
        <p14:creationId xmlns:p14="http://schemas.microsoft.com/office/powerpoint/2010/main" val="407715970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There are many bird-like beaked masks</a:t>
            </a:r>
            <a:endParaRPr lang="en-US" sz="3200" dirty="0"/>
          </a:p>
        </p:txBody>
      </p:sp>
      <p:pic>
        <p:nvPicPr>
          <p:cNvPr id="4" name="Content Placeholder 3" descr="Venetian_Carnival_Mask_-_Maschera_di_Carnevale_-_Venice_Italy_-_Creative_Commons_by_gnuckx_(4701935490).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1559" r="21559"/>
          <a:stretch>
            <a:fillRect/>
          </a:stretch>
        </p:blipFill>
        <p:spPr/>
      </p:pic>
      <p:pic>
        <p:nvPicPr>
          <p:cNvPr id="7" name="Content Placeholder 6" descr="6a010536783c99970c0147e1f17445970b-320wi.jpg"/>
          <p:cNvPicPr>
            <a:picLocks noGrp="1" noChangeAspect="1"/>
          </p:cNvPicPr>
          <p:nvPr>
            <p:ph sz="half" idx="2"/>
          </p:nvPr>
        </p:nvPicPr>
        <p:blipFill>
          <a:blip r:embed="rId4">
            <a:extLst>
              <a:ext uri="{28A0092B-C50C-407E-A947-70E740481C1C}">
                <a14:useLocalDpi xmlns:a14="http://schemas.microsoft.com/office/drawing/2010/main" val="0"/>
              </a:ext>
            </a:extLst>
          </a:blip>
          <a:srcRect t="-1224" b="-1224"/>
          <a:stretch>
            <a:fillRect/>
          </a:stretch>
        </p:blipFill>
        <p:spPr/>
      </p:pic>
    </p:spTree>
    <p:extLst>
      <p:ext uri="{BB962C8B-B14F-4D97-AF65-F5344CB8AC3E}">
        <p14:creationId xmlns:p14="http://schemas.microsoft.com/office/powerpoint/2010/main" val="309038996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 Westenberger</a:t>
            </a:r>
            <a:endParaRPr lang="en-US" dirty="0"/>
          </a:p>
        </p:txBody>
      </p:sp>
      <p:sp>
        <p:nvSpPr>
          <p:cNvPr id="3" name="Content Placeholder 2"/>
          <p:cNvSpPr>
            <a:spLocks noGrp="1"/>
          </p:cNvSpPr>
          <p:nvPr>
            <p:ph idx="1"/>
          </p:nvPr>
        </p:nvSpPr>
        <p:spPr>
          <a:xfrm>
            <a:off x="457200" y="1295400"/>
            <a:ext cx="7848600" cy="5562600"/>
          </a:xfrm>
        </p:spPr>
        <p:txBody>
          <a:bodyPr>
            <a:normAutofit/>
          </a:bodyPr>
          <a:lstStyle/>
          <a:p>
            <a:r>
              <a:rPr lang="en-US" sz="1800" dirty="0" smtClean="0"/>
              <a:t>Born 1950 and raised in Altadena, CA</a:t>
            </a:r>
          </a:p>
          <a:p>
            <a:pPr marL="114300" indent="0">
              <a:buNone/>
            </a:pPr>
            <a:endParaRPr lang="en-US" sz="1800" dirty="0" smtClean="0"/>
          </a:p>
          <a:p>
            <a:r>
              <a:rPr lang="en-US" sz="1800" dirty="0" smtClean="0"/>
              <a:t>1970-1979 shots architecture and gardens in Mexico, California and New York</a:t>
            </a:r>
          </a:p>
          <a:p>
            <a:endParaRPr lang="en-US" sz="1800" dirty="0" smtClean="0"/>
          </a:p>
          <a:p>
            <a:r>
              <a:rPr lang="en-US" sz="1800" dirty="0" smtClean="0"/>
              <a:t>1979-1985 at Look magazine, New York and shoots for European and national magazines, including Life</a:t>
            </a:r>
          </a:p>
          <a:p>
            <a:endParaRPr lang="en-US" sz="1800" dirty="0" smtClean="0"/>
          </a:p>
          <a:p>
            <a:r>
              <a:rPr lang="en-US" sz="1800" dirty="0" smtClean="0"/>
              <a:t>1985-2007 ‘Go to’ portrait photographer: politicians, </a:t>
            </a:r>
          </a:p>
          <a:p>
            <a:pPr marL="114300" indent="0">
              <a:buNone/>
            </a:pPr>
            <a:r>
              <a:rPr lang="en-US" sz="1800" dirty="0"/>
              <a:t> </a:t>
            </a:r>
            <a:r>
              <a:rPr lang="en-US" sz="1800" dirty="0" smtClean="0"/>
              <a:t>   presidents, business leaders, designers, entertainers, </a:t>
            </a:r>
          </a:p>
          <a:p>
            <a:pPr marL="114300" indent="0">
              <a:buNone/>
            </a:pPr>
            <a:r>
              <a:rPr lang="en-US" sz="1800" dirty="0"/>
              <a:t> </a:t>
            </a:r>
            <a:r>
              <a:rPr lang="en-US" sz="1800" dirty="0" smtClean="0"/>
              <a:t>   executives, sports    figures, actors </a:t>
            </a:r>
            <a:r>
              <a:rPr lang="en-US" sz="1800" dirty="0"/>
              <a:t>and </a:t>
            </a:r>
            <a:r>
              <a:rPr lang="en-US" sz="1800" dirty="0" smtClean="0"/>
              <a:t>musicians. </a:t>
            </a:r>
          </a:p>
          <a:p>
            <a:pPr marL="114300" indent="0">
              <a:buNone/>
            </a:pPr>
            <a:r>
              <a:rPr lang="en-US" sz="1800" dirty="0"/>
              <a:t> </a:t>
            </a:r>
            <a:r>
              <a:rPr lang="en-US" sz="1800" dirty="0" smtClean="0"/>
              <a:t>   For magazines, design companies, movie studios </a:t>
            </a:r>
          </a:p>
          <a:p>
            <a:endParaRPr lang="en-US" sz="1800" dirty="0" smtClean="0"/>
          </a:p>
          <a:p>
            <a:r>
              <a:rPr lang="en-US" sz="1800" dirty="0" smtClean="0"/>
              <a:t>1995-2007 Travel photographer</a:t>
            </a:r>
          </a:p>
          <a:p>
            <a:endParaRPr lang="en-US" sz="1800" dirty="0"/>
          </a:p>
          <a:p>
            <a:r>
              <a:rPr lang="en-US" sz="1800" dirty="0" smtClean="0"/>
              <a:t>2008  Passed away in New York City</a:t>
            </a:r>
            <a:endParaRPr lang="en-US" sz="1800" dirty="0"/>
          </a:p>
        </p:txBody>
      </p:sp>
      <p:pic>
        <p:nvPicPr>
          <p:cNvPr id="18434" name="Picture 2" descr="C:\Users\cholland\Desktop\SCA Talk May 2014\IMAGES\Theo with cam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886200"/>
            <a:ext cx="26670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59395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Mass produced masks</a:t>
            </a:r>
            <a:endParaRPr lang="en-US" sz="3200" dirty="0"/>
          </a:p>
        </p:txBody>
      </p:sp>
      <p:pic>
        <p:nvPicPr>
          <p:cNvPr id="4" name="Content Placeholder 3" descr="Venice-Carnival-masks-black-and-white.jpg"/>
          <p:cNvPicPr>
            <a:picLocks noGrp="1" noChangeAspect="1"/>
          </p:cNvPicPr>
          <p:nvPr>
            <p:ph idx="1"/>
          </p:nvPr>
        </p:nvPicPr>
        <p:blipFill>
          <a:blip r:embed="rId3">
            <a:extLst>
              <a:ext uri="{28A0092B-C50C-407E-A947-70E740481C1C}">
                <a14:useLocalDpi xmlns:a14="http://schemas.microsoft.com/office/drawing/2010/main" val="0"/>
              </a:ext>
            </a:extLst>
          </a:blip>
          <a:srcRect t="2750" b="2750"/>
          <a:stretch>
            <a:fillRect/>
          </a:stretch>
        </p:blipFill>
        <p:spPr/>
      </p:pic>
    </p:spTree>
    <p:extLst>
      <p:ext uri="{BB962C8B-B14F-4D97-AF65-F5344CB8AC3E}">
        <p14:creationId xmlns:p14="http://schemas.microsoft.com/office/powerpoint/2010/main" val="190525718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Are these people recognizable? Is </a:t>
            </a:r>
            <a:r>
              <a:rPr lang="en-US" sz="2800" dirty="0"/>
              <a:t>this </a:t>
            </a:r>
            <a:r>
              <a:rPr lang="en-US" sz="2800" dirty="0" smtClean="0"/>
              <a:t>a recognizable costume</a:t>
            </a:r>
            <a:r>
              <a:rPr lang="en-US" sz="2800" dirty="0"/>
              <a:t> </a:t>
            </a:r>
            <a:r>
              <a:rPr lang="en-US" sz="2800" dirty="0" smtClean="0"/>
              <a:t>that identifies this group every year?</a:t>
            </a:r>
            <a:endParaRPr lang="en-US" sz="2800" dirty="0"/>
          </a:p>
        </p:txBody>
      </p:sp>
      <p:sp>
        <p:nvSpPr>
          <p:cNvPr id="3" name="Content Placeholder 2"/>
          <p:cNvSpPr>
            <a:spLocks noGrp="1"/>
          </p:cNvSpPr>
          <p:nvPr>
            <p:ph idx="1"/>
          </p:nvPr>
        </p:nvSpPr>
        <p:spPr/>
        <p:txBody>
          <a:bodyPr/>
          <a:lstStyle/>
          <a:p>
            <a:endParaRPr lang="en-US"/>
          </a:p>
        </p:txBody>
      </p:sp>
      <p:pic>
        <p:nvPicPr>
          <p:cNvPr id="20482" name="Picture 2" descr="C:\Users\cholland\Desktop\111907_Apple_Store_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676400"/>
            <a:ext cx="7680325" cy="502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3809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Yes, possibly. No, we would not license images of “The Choir”.  </a:t>
            </a:r>
            <a:endParaRPr lang="en-US" sz="3200" dirty="0"/>
          </a:p>
        </p:txBody>
      </p:sp>
      <p:pic>
        <p:nvPicPr>
          <p:cNvPr id="4" name="Content Placeholder 3" descr="venice-carnival-piazetta-01.jpg"/>
          <p:cNvPicPr>
            <a:picLocks noGrp="1" noChangeAspect="1"/>
          </p:cNvPicPr>
          <p:nvPr>
            <p:ph idx="1"/>
          </p:nvPr>
        </p:nvPicPr>
        <p:blipFill>
          <a:blip r:embed="rId3">
            <a:extLst>
              <a:ext uri="{28A0092B-C50C-407E-A947-70E740481C1C}">
                <a14:useLocalDpi xmlns:a14="http://schemas.microsoft.com/office/drawing/2010/main" val="0"/>
              </a:ext>
            </a:extLst>
          </a:blip>
          <a:srcRect t="4315" b="4315"/>
          <a:stretch>
            <a:fillRect/>
          </a:stretch>
        </p:blipFill>
        <p:spPr>
          <a:xfrm>
            <a:off x="457200" y="1447800"/>
            <a:ext cx="7620000" cy="4953000"/>
          </a:xfrm>
        </p:spPr>
      </p:pic>
      <p:sp>
        <p:nvSpPr>
          <p:cNvPr id="3" name="TextBox 2"/>
          <p:cNvSpPr txBox="1"/>
          <p:nvPr/>
        </p:nvSpPr>
        <p:spPr>
          <a:xfrm>
            <a:off x="5486400" y="6553200"/>
            <a:ext cx="2362200" cy="369332"/>
          </a:xfrm>
          <a:prstGeom prst="rect">
            <a:avLst/>
          </a:prstGeom>
          <a:noFill/>
        </p:spPr>
        <p:txBody>
          <a:bodyPr wrap="square" rtlCol="0">
            <a:spAutoFit/>
          </a:bodyPr>
          <a:lstStyle/>
          <a:p>
            <a:r>
              <a:rPr lang="en-US" dirty="0" smtClean="0"/>
              <a:t>(from Flickr, 2004)</a:t>
            </a:r>
            <a:endParaRPr lang="en-US" dirty="0"/>
          </a:p>
        </p:txBody>
      </p:sp>
    </p:spTree>
    <p:extLst>
      <p:ext uri="{BB962C8B-B14F-4D97-AF65-F5344CB8AC3E}">
        <p14:creationId xmlns:p14="http://schemas.microsoft.com/office/powerpoint/2010/main" val="282345387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holland\Desktop\THEO Working files\TALKS and WORKSHOPS\SCA\SCA Pinterest.t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60691"/>
            <a:ext cx="7124700" cy="52145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z="3200" dirty="0" smtClean="0"/>
              <a:t>This image is already available on the internet</a:t>
            </a:r>
            <a:endParaRPr lang="en-US" sz="3200" dirty="0"/>
          </a:p>
        </p:txBody>
      </p:sp>
    </p:spTree>
    <p:extLst>
      <p:ext uri="{BB962C8B-B14F-4D97-AF65-F5344CB8AC3E}">
        <p14:creationId xmlns:p14="http://schemas.microsoft.com/office/powerpoint/2010/main" val="212253623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7620000" cy="1143000"/>
          </a:xfrm>
        </p:spPr>
        <p:txBody>
          <a:bodyPr/>
          <a:lstStyle/>
          <a:p>
            <a:r>
              <a:rPr lang="en-US" sz="3200" dirty="0" smtClean="0"/>
              <a:t>          This is a unique costume, we would not use this image on the internet or in marketing</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656517682"/>
              </p:ext>
            </p:extLst>
          </p:nvPr>
        </p:nvGraphicFramePr>
        <p:xfrm>
          <a:off x="533400" y="1600200"/>
          <a:ext cx="7086600" cy="4585447"/>
        </p:xfrm>
        <a:graphic>
          <a:graphicData uri="http://schemas.openxmlformats.org/presentationml/2006/ole">
            <mc:AlternateContent xmlns:mc="http://schemas.openxmlformats.org/markup-compatibility/2006">
              <mc:Choice xmlns:v="urn:schemas-microsoft-com:vml" Requires="v">
                <p:oleObj spid="_x0000_s15441" name="Acrobat Document" r:id="rId4" imgW="5829103" imgH="3771782" progId="AcroExch.Document.11">
                  <p:embed/>
                </p:oleObj>
              </mc:Choice>
              <mc:Fallback>
                <p:oleObj name="Acrobat Document" r:id="rId4" imgW="5829103" imgH="3771782" progId="AcroExch.Document.11">
                  <p:embed/>
                  <p:pic>
                    <p:nvPicPr>
                      <p:cNvPr id="0" name=""/>
                      <p:cNvPicPr/>
                      <p:nvPr/>
                    </p:nvPicPr>
                    <p:blipFill>
                      <a:blip r:embed="rId5"/>
                      <a:stretch>
                        <a:fillRect/>
                      </a:stretch>
                    </p:blipFill>
                    <p:spPr>
                      <a:xfrm>
                        <a:off x="533400" y="1600200"/>
                        <a:ext cx="7086600" cy="4585447"/>
                      </a:xfrm>
                      <a:prstGeom prst="rect">
                        <a:avLst/>
                      </a:prstGeom>
                    </p:spPr>
                  </p:pic>
                </p:oleObj>
              </mc:Fallback>
            </mc:AlternateContent>
          </a:graphicData>
        </a:graphic>
      </p:graphicFrame>
    </p:spTree>
    <p:extLst>
      <p:ext uri="{BB962C8B-B14F-4D97-AF65-F5344CB8AC3E}">
        <p14:creationId xmlns:p14="http://schemas.microsoft.com/office/powerpoint/2010/main" val="152933810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1" y="274638"/>
            <a:ext cx="7543801" cy="1143000"/>
          </a:xfrm>
        </p:spPr>
        <p:txBody>
          <a:bodyPr/>
          <a:lstStyle/>
          <a:p>
            <a:pPr algn="r"/>
            <a:r>
              <a:rPr lang="en-US" sz="3600" dirty="0" smtClean="0"/>
              <a:t>A “Naturally occurring” crowd, </a:t>
            </a:r>
            <a:br>
              <a:rPr lang="en-US" sz="3600" dirty="0" smtClean="0"/>
            </a:br>
            <a:r>
              <a:rPr lang="en-US" sz="3600" dirty="0" smtClean="0"/>
              <a:t>and yes we would use this image </a:t>
            </a:r>
            <a:endParaRPr lang="en-US" sz="3600" dirty="0"/>
          </a:p>
        </p:txBody>
      </p:sp>
      <p:sp>
        <p:nvSpPr>
          <p:cNvPr id="6" name="Content Placeholder 5"/>
          <p:cNvSpPr>
            <a:spLocks noGrp="1"/>
          </p:cNvSpPr>
          <p:nvPr>
            <p:ph idx="1"/>
          </p:nvPr>
        </p:nvSpPr>
        <p:spPr/>
        <p:txBody>
          <a:bodyPr/>
          <a:lstStyle/>
          <a:p>
            <a:r>
              <a:rPr lang="en-US" dirty="0" smtClean="0"/>
              <a:t>China bikes</a:t>
            </a:r>
            <a:endParaRPr lang="en-US" dirty="0"/>
          </a:p>
        </p:txBody>
      </p:sp>
      <p:pic>
        <p:nvPicPr>
          <p:cNvPr id="10242" name="Picture 2" descr="C:\Users\cholland\Desktop\111907_Apple_Store_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7680325" cy="474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46506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Are we being overcautious. Is the risk of being sued </a:t>
            </a:r>
            <a:r>
              <a:rPr lang="en-US" sz="3200" dirty="0" smtClean="0"/>
              <a:t>a “phantom risk”? </a:t>
            </a:r>
            <a:endParaRPr lang="en-US" sz="3200" dirty="0"/>
          </a:p>
        </p:txBody>
      </p:sp>
      <p:sp>
        <p:nvSpPr>
          <p:cNvPr id="3" name="Content Placeholder 2"/>
          <p:cNvSpPr>
            <a:spLocks noGrp="1"/>
          </p:cNvSpPr>
          <p:nvPr>
            <p:ph idx="1"/>
          </p:nvPr>
        </p:nvSpPr>
        <p:spPr/>
        <p:txBody>
          <a:bodyPr>
            <a:normAutofit/>
          </a:bodyPr>
          <a:lstStyle/>
          <a:p>
            <a:pPr marL="114300" lvl="0" indent="0">
              <a:buNone/>
            </a:pPr>
            <a:r>
              <a:rPr lang="en-US" dirty="0" smtClean="0"/>
              <a:t>A claimant would have to prove:</a:t>
            </a:r>
          </a:p>
          <a:p>
            <a:pPr lvl="0"/>
            <a:endParaRPr lang="en-US" dirty="0" smtClean="0"/>
          </a:p>
          <a:p>
            <a:pPr lvl="0"/>
            <a:r>
              <a:rPr lang="en-US" dirty="0"/>
              <a:t>T</a:t>
            </a:r>
            <a:r>
              <a:rPr lang="en-US" dirty="0" smtClean="0"/>
              <a:t>hey were there</a:t>
            </a:r>
          </a:p>
          <a:p>
            <a:pPr lvl="0"/>
            <a:endParaRPr lang="en-US" dirty="0" smtClean="0"/>
          </a:p>
          <a:p>
            <a:pPr lvl="0"/>
            <a:r>
              <a:rPr lang="en-US" dirty="0"/>
              <a:t>H</a:t>
            </a:r>
            <a:r>
              <a:rPr lang="en-US" dirty="0" smtClean="0"/>
              <a:t>arm </a:t>
            </a:r>
            <a:r>
              <a:rPr lang="en-US" dirty="0"/>
              <a:t>had been done </a:t>
            </a:r>
            <a:r>
              <a:rPr lang="en-US" dirty="0" smtClean="0"/>
              <a:t>by </a:t>
            </a:r>
            <a:r>
              <a:rPr lang="en-US" dirty="0"/>
              <a:t>the </a:t>
            </a:r>
            <a:r>
              <a:rPr lang="en-US" dirty="0" smtClean="0"/>
              <a:t>use </a:t>
            </a:r>
            <a:r>
              <a:rPr lang="en-US" dirty="0"/>
              <a:t>of the </a:t>
            </a:r>
            <a:r>
              <a:rPr lang="en-US" dirty="0" smtClean="0"/>
              <a:t>image</a:t>
            </a:r>
          </a:p>
          <a:p>
            <a:pPr lvl="0"/>
            <a:endParaRPr lang="en-US" dirty="0"/>
          </a:p>
          <a:p>
            <a:r>
              <a:rPr lang="en-US" dirty="0"/>
              <a:t>Autry displayed blatant disregard for their rights </a:t>
            </a:r>
            <a:endParaRPr lang="en-US" dirty="0" smtClean="0"/>
          </a:p>
          <a:p>
            <a:endParaRPr lang="en-US" dirty="0"/>
          </a:p>
          <a:p>
            <a:r>
              <a:rPr lang="en-US" dirty="0" smtClean="0"/>
              <a:t>Autry </a:t>
            </a:r>
            <a:r>
              <a:rPr lang="en-US" dirty="0"/>
              <a:t>made no attempt to contact them </a:t>
            </a:r>
            <a:endParaRPr lang="en-US" dirty="0" smtClean="0"/>
          </a:p>
          <a:p>
            <a:pPr lvl="0"/>
            <a:endParaRPr lang="en-US" dirty="0"/>
          </a:p>
          <a:p>
            <a:pPr lvl="0"/>
            <a:endParaRPr lang="en-US" dirty="0" smtClean="0"/>
          </a:p>
          <a:p>
            <a:pPr lvl="0"/>
            <a:endParaRPr lang="en-US" dirty="0"/>
          </a:p>
        </p:txBody>
      </p:sp>
    </p:spTree>
    <p:extLst>
      <p:ext uri="{BB962C8B-B14F-4D97-AF65-F5344CB8AC3E}">
        <p14:creationId xmlns:p14="http://schemas.microsoft.com/office/powerpoint/2010/main" val="405353203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would </a:t>
            </a:r>
            <a:r>
              <a:rPr lang="en-US" sz="3200" dirty="0"/>
              <a:t>A</a:t>
            </a:r>
            <a:r>
              <a:rPr lang="en-US" sz="3200" dirty="0" smtClean="0"/>
              <a:t>utry defend a claim?</a:t>
            </a:r>
            <a:endParaRPr lang="en-US" sz="3200" dirty="0"/>
          </a:p>
        </p:txBody>
      </p:sp>
      <p:sp>
        <p:nvSpPr>
          <p:cNvPr id="3" name="Content Placeholder 2"/>
          <p:cNvSpPr>
            <a:spLocks noGrp="1"/>
          </p:cNvSpPr>
          <p:nvPr>
            <p:ph idx="1"/>
          </p:nvPr>
        </p:nvSpPr>
        <p:spPr>
          <a:xfrm>
            <a:off x="457200" y="1524000"/>
            <a:ext cx="7620000" cy="4800600"/>
          </a:xfrm>
        </p:spPr>
        <p:txBody>
          <a:bodyPr/>
          <a:lstStyle/>
          <a:p>
            <a:endParaRPr lang="en-US" dirty="0" smtClean="0"/>
          </a:p>
          <a:p>
            <a:endParaRPr lang="en-US" dirty="0"/>
          </a:p>
          <a:p>
            <a:r>
              <a:rPr lang="en-US" dirty="0" smtClean="0"/>
              <a:t>There was no expectation of privacy</a:t>
            </a:r>
          </a:p>
          <a:p>
            <a:endParaRPr lang="en-US" dirty="0"/>
          </a:p>
          <a:p>
            <a:pPr lvl="0"/>
            <a:r>
              <a:rPr lang="en-US" dirty="0"/>
              <a:t>The Autry </a:t>
            </a:r>
            <a:r>
              <a:rPr lang="en-US" dirty="0" smtClean="0"/>
              <a:t>had </a:t>
            </a:r>
            <a:r>
              <a:rPr lang="en-US" dirty="0"/>
              <a:t>done due diligence </a:t>
            </a:r>
            <a:r>
              <a:rPr lang="en-US" dirty="0" smtClean="0"/>
              <a:t>and searched their  records</a:t>
            </a:r>
          </a:p>
          <a:p>
            <a:pPr lvl="0"/>
            <a:endParaRPr lang="en-US" dirty="0" smtClean="0"/>
          </a:p>
          <a:p>
            <a:pPr lvl="0"/>
            <a:r>
              <a:rPr lang="en-US" dirty="0" smtClean="0"/>
              <a:t>Autry had a policy in place that respected individual rights</a:t>
            </a:r>
            <a:endParaRPr lang="en-US" dirty="0"/>
          </a:p>
        </p:txBody>
      </p:sp>
    </p:spTree>
    <p:extLst>
      <p:ext uri="{BB962C8B-B14F-4D97-AF65-F5344CB8AC3E}">
        <p14:creationId xmlns:p14="http://schemas.microsoft.com/office/powerpoint/2010/main" val="241923319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Assessment procedure</a:t>
            </a:r>
            <a:endParaRPr lang="en-US" dirty="0"/>
          </a:p>
        </p:txBody>
      </p:sp>
      <p:sp>
        <p:nvSpPr>
          <p:cNvPr id="3" name="Content Placeholder 2"/>
          <p:cNvSpPr>
            <a:spLocks noGrp="1"/>
          </p:cNvSpPr>
          <p:nvPr>
            <p:ph idx="1"/>
          </p:nvPr>
        </p:nvSpPr>
        <p:spPr/>
        <p:txBody>
          <a:bodyPr/>
          <a:lstStyle/>
          <a:p>
            <a:r>
              <a:rPr lang="en-US" dirty="0" smtClean="0"/>
              <a:t>Checklist </a:t>
            </a:r>
          </a:p>
          <a:p>
            <a:endParaRPr lang="en-US" dirty="0"/>
          </a:p>
          <a:p>
            <a:r>
              <a:rPr lang="en-US" dirty="0" smtClean="0"/>
              <a:t>First pass by archival assistant</a:t>
            </a:r>
          </a:p>
          <a:p>
            <a:endParaRPr lang="en-US" dirty="0"/>
          </a:p>
          <a:p>
            <a:r>
              <a:rPr lang="en-US" dirty="0" smtClean="0"/>
              <a:t>Second pass with Archivist</a:t>
            </a:r>
          </a:p>
          <a:p>
            <a:endParaRPr lang="en-US" dirty="0"/>
          </a:p>
          <a:p>
            <a:r>
              <a:rPr lang="en-US" dirty="0" smtClean="0"/>
              <a:t>Paperwork completed and filed with a copy of the image </a:t>
            </a:r>
            <a:endParaRPr lang="en-US" dirty="0"/>
          </a:p>
        </p:txBody>
      </p:sp>
    </p:spTree>
    <p:extLst>
      <p:ext uri="{BB962C8B-B14F-4D97-AF65-F5344CB8AC3E}">
        <p14:creationId xmlns:p14="http://schemas.microsoft.com/office/powerpoint/2010/main" val="2142659382"/>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Publicity (celebrity)</a:t>
            </a:r>
            <a:endParaRPr lang="en-US" dirty="0"/>
          </a:p>
        </p:txBody>
      </p:sp>
      <p:sp>
        <p:nvSpPr>
          <p:cNvPr id="3" name="Content Placeholder 2"/>
          <p:cNvSpPr>
            <a:spLocks noGrp="1"/>
          </p:cNvSpPr>
          <p:nvPr>
            <p:ph sz="half" idx="1"/>
          </p:nvPr>
        </p:nvSpPr>
        <p:spPr/>
        <p:txBody>
          <a:bodyPr>
            <a:normAutofit/>
          </a:bodyPr>
          <a:lstStyle/>
          <a:p>
            <a:pPr marL="114300" indent="0">
              <a:buNone/>
            </a:pPr>
            <a:r>
              <a:rPr lang="en-US" dirty="0" smtClean="0"/>
              <a:t>Rights of Publicity</a:t>
            </a:r>
          </a:p>
          <a:p>
            <a:endParaRPr lang="en-US" dirty="0"/>
          </a:p>
          <a:p>
            <a:r>
              <a:rPr lang="en-US" dirty="0" smtClean="0"/>
              <a:t>the </a:t>
            </a:r>
            <a:r>
              <a:rPr lang="en-US" dirty="0"/>
              <a:t>right to </a:t>
            </a:r>
            <a:r>
              <a:rPr lang="en-US" dirty="0" smtClean="0"/>
              <a:t>control how their image is used</a:t>
            </a:r>
            <a:endParaRPr lang="en-US" dirty="0"/>
          </a:p>
          <a:p>
            <a:r>
              <a:rPr lang="en-US" dirty="0" smtClean="0"/>
              <a:t>rights </a:t>
            </a:r>
            <a:r>
              <a:rPr lang="en-US" dirty="0"/>
              <a:t>of publicity survive their </a:t>
            </a:r>
            <a:r>
              <a:rPr lang="en-US" dirty="0" smtClean="0"/>
              <a:t>owners</a:t>
            </a:r>
          </a:p>
          <a:p>
            <a:r>
              <a:rPr lang="en-US" dirty="0" smtClean="0"/>
              <a:t>They </a:t>
            </a:r>
            <a:r>
              <a:rPr lang="en-US" dirty="0"/>
              <a:t>must be conferred by will.</a:t>
            </a:r>
          </a:p>
          <a:p>
            <a:endParaRPr lang="en-US" dirty="0"/>
          </a:p>
        </p:txBody>
      </p:sp>
      <p:pic>
        <p:nvPicPr>
          <p:cNvPr id="3074" name="Picture 2" descr="C:\Users\cholland\Desktop\Fred Astaire.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5800" y="1371600"/>
            <a:ext cx="380999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5337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Collection</a:t>
            </a:r>
            <a:endParaRPr lang="en-US" sz="3200" dirty="0"/>
          </a:p>
        </p:txBody>
      </p:sp>
      <p:sp>
        <p:nvSpPr>
          <p:cNvPr id="4" name="Content Placeholder 3"/>
          <p:cNvSpPr>
            <a:spLocks noGrp="1"/>
          </p:cNvSpPr>
          <p:nvPr>
            <p:ph sz="half" idx="1"/>
          </p:nvPr>
        </p:nvSpPr>
        <p:spPr/>
        <p:txBody>
          <a:bodyPr>
            <a:normAutofit fontScale="62500" lnSpcReduction="20000"/>
          </a:bodyPr>
          <a:lstStyle/>
          <a:p>
            <a:r>
              <a:rPr lang="en-US" dirty="0" smtClean="0"/>
              <a:t>500 linear feet of archival boxes</a:t>
            </a:r>
          </a:p>
          <a:p>
            <a:pPr lvl="1"/>
            <a:r>
              <a:rPr lang="en-US" dirty="0" smtClean="0"/>
              <a:t>Assignment files with photographs</a:t>
            </a:r>
          </a:p>
          <a:p>
            <a:pPr lvl="1"/>
            <a:r>
              <a:rPr lang="en-US" dirty="0" smtClean="0"/>
              <a:t>Financial and business records </a:t>
            </a:r>
          </a:p>
          <a:p>
            <a:pPr lvl="1"/>
            <a:r>
              <a:rPr lang="en-US" dirty="0" smtClean="0"/>
              <a:t>Tearsheets</a:t>
            </a:r>
          </a:p>
          <a:p>
            <a:pPr lvl="1"/>
            <a:r>
              <a:rPr lang="en-US" dirty="0" smtClean="0"/>
              <a:t>Magazines</a:t>
            </a:r>
          </a:p>
          <a:p>
            <a:r>
              <a:rPr lang="en-US" dirty="0" smtClean="0"/>
              <a:t>20 linear feet of photographic equipment</a:t>
            </a:r>
          </a:p>
          <a:p>
            <a:r>
              <a:rPr lang="en-US" dirty="0" smtClean="0"/>
              <a:t>20 custom made photographers commercial portfolios</a:t>
            </a:r>
          </a:p>
          <a:p>
            <a:r>
              <a:rPr lang="en-US" dirty="0" smtClean="0"/>
              <a:t>20 framed prints</a:t>
            </a:r>
          </a:p>
          <a:p>
            <a:r>
              <a:rPr lang="en-US" dirty="0" smtClean="0"/>
              <a:t>50 posters, banner advertisements</a:t>
            </a:r>
          </a:p>
          <a:p>
            <a:r>
              <a:rPr lang="en-US" dirty="0" smtClean="0"/>
              <a:t> </a:t>
            </a:r>
            <a:r>
              <a:rPr lang="en-US" b="1" dirty="0"/>
              <a:t>B</a:t>
            </a:r>
            <a:r>
              <a:rPr lang="en-US" dirty="0" smtClean="0"/>
              <a:t>orn digital photography 2006-2008</a:t>
            </a:r>
          </a:p>
          <a:p>
            <a:r>
              <a:rPr lang="en-US" dirty="0" smtClean="0"/>
              <a:t>Books, now incorporated into the Autry Libraries</a:t>
            </a:r>
          </a:p>
          <a:p>
            <a:r>
              <a:rPr lang="en-US" dirty="0" smtClean="0"/>
              <a:t>Electronic mail, financial records, business records 2000-2007</a:t>
            </a:r>
          </a:p>
          <a:p>
            <a:endParaRPr lang="en-US" dirty="0" smtClean="0"/>
          </a:p>
          <a:p>
            <a:endParaRPr lang="en-US" dirty="0"/>
          </a:p>
        </p:txBody>
      </p:sp>
      <p:sp>
        <p:nvSpPr>
          <p:cNvPr id="3" name="Content Placeholder 2"/>
          <p:cNvSpPr>
            <a:spLocks noGrp="1"/>
          </p:cNvSpPr>
          <p:nvPr>
            <p:ph sz="half" idx="2"/>
          </p:nvPr>
        </p:nvSpPr>
        <p:spPr/>
        <p:txBody>
          <a:bodyPr>
            <a:normAutofit fontScale="62500" lnSpcReduction="20000"/>
          </a:bodyPr>
          <a:lstStyle/>
          <a:p>
            <a:pPr marL="114300" indent="0">
              <a:buNone/>
            </a:pPr>
            <a:r>
              <a:rPr lang="en-US" sz="2600" dirty="0" smtClean="0">
                <a:solidFill>
                  <a:srgbClr val="FF0000"/>
                </a:solidFill>
              </a:rPr>
              <a:t>INCLUDING</a:t>
            </a:r>
            <a:r>
              <a:rPr lang="en-US" sz="2600" dirty="0" smtClean="0">
                <a:solidFill>
                  <a:srgbClr val="FF0000"/>
                </a:solidFill>
              </a:rPr>
              <a:t>:</a:t>
            </a:r>
            <a:endParaRPr lang="en-US" dirty="0" smtClean="0"/>
          </a:p>
          <a:p>
            <a:r>
              <a:rPr lang="en-US" dirty="0" smtClean="0"/>
              <a:t>B&amp;W </a:t>
            </a:r>
            <a:r>
              <a:rPr lang="en-US" dirty="0"/>
              <a:t>negatives (35mm-5”x7”)</a:t>
            </a:r>
          </a:p>
          <a:p>
            <a:r>
              <a:rPr lang="en-US" dirty="0" err="1"/>
              <a:t>Polapan</a:t>
            </a:r>
            <a:r>
              <a:rPr lang="en-US" dirty="0"/>
              <a:t> </a:t>
            </a:r>
            <a:r>
              <a:rPr lang="en-US" dirty="0" smtClean="0"/>
              <a:t>film</a:t>
            </a:r>
          </a:p>
          <a:p>
            <a:r>
              <a:rPr lang="en-US" dirty="0" smtClean="0">
                <a:solidFill>
                  <a:srgbClr val="FF0000"/>
                </a:solidFill>
              </a:rPr>
              <a:t>Infra red film*</a:t>
            </a:r>
            <a:endParaRPr lang="en-US" dirty="0">
              <a:solidFill>
                <a:srgbClr val="FF0000"/>
              </a:solidFill>
            </a:endParaRPr>
          </a:p>
          <a:p>
            <a:r>
              <a:rPr lang="en-US" dirty="0"/>
              <a:t>Color negatives (35mm-6x7mm)</a:t>
            </a:r>
          </a:p>
          <a:p>
            <a:r>
              <a:rPr lang="en-US" dirty="0"/>
              <a:t>Color transparencies (35mm roll film -8”x10”sheet film)</a:t>
            </a:r>
          </a:p>
          <a:p>
            <a:r>
              <a:rPr lang="en-US" dirty="0"/>
              <a:t>Originals and duplicates</a:t>
            </a:r>
          </a:p>
          <a:p>
            <a:r>
              <a:rPr lang="en-US" dirty="0"/>
              <a:t>Inter-negatives</a:t>
            </a:r>
          </a:p>
          <a:p>
            <a:r>
              <a:rPr lang="en-US" dirty="0"/>
              <a:t>Laser prints</a:t>
            </a:r>
          </a:p>
          <a:p>
            <a:r>
              <a:rPr lang="en-US" dirty="0"/>
              <a:t>Contact sheets</a:t>
            </a:r>
          </a:p>
          <a:p>
            <a:r>
              <a:rPr lang="en-US" dirty="0"/>
              <a:t>B&amp;W and color prints (4”x6” -30”x 40”), work prints, signed and limited edition prints</a:t>
            </a:r>
          </a:p>
          <a:p>
            <a:r>
              <a:rPr lang="en-US" dirty="0">
                <a:solidFill>
                  <a:srgbClr val="FF0000"/>
                </a:solidFill>
              </a:rPr>
              <a:t>Hand-colored </a:t>
            </a:r>
            <a:r>
              <a:rPr lang="en-US" dirty="0" smtClean="0">
                <a:solidFill>
                  <a:srgbClr val="FF0000"/>
                </a:solidFill>
              </a:rPr>
              <a:t>prints*</a:t>
            </a:r>
            <a:endParaRPr lang="en-US" dirty="0">
              <a:solidFill>
                <a:srgbClr val="FF0000"/>
              </a:solidFill>
            </a:endParaRPr>
          </a:p>
          <a:p>
            <a:r>
              <a:rPr lang="en-US" dirty="0"/>
              <a:t>Printed promotional materials</a:t>
            </a:r>
          </a:p>
          <a:p>
            <a:pPr marL="114300" indent="0">
              <a:buNone/>
            </a:pPr>
            <a:r>
              <a:rPr lang="en-US" dirty="0" smtClean="0">
                <a:solidFill>
                  <a:srgbClr val="FF0000"/>
                </a:solidFill>
              </a:rPr>
              <a:t> *See next slide for examples</a:t>
            </a:r>
            <a:endParaRPr lang="en-US" dirty="0">
              <a:solidFill>
                <a:srgbClr val="FF0000"/>
              </a:solidFill>
            </a:endParaRPr>
          </a:p>
        </p:txBody>
      </p:sp>
    </p:spTree>
    <p:extLst>
      <p:ext uri="{BB962C8B-B14F-4D97-AF65-F5344CB8AC3E}">
        <p14:creationId xmlns:p14="http://schemas.microsoft.com/office/powerpoint/2010/main" val="101142064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a:t>
            </a:r>
            <a:r>
              <a:rPr lang="en-US" sz="3200" dirty="0" smtClean="0"/>
              <a:t>aramount Pictures: by Bud </a:t>
            </a:r>
            <a:r>
              <a:rPr lang="en-US" sz="3200" dirty="0" err="1" smtClean="0"/>
              <a:t>Fracke</a:t>
            </a:r>
            <a:r>
              <a:rPr lang="en-US" sz="3200" dirty="0" smtClean="0"/>
              <a:t/>
            </a:r>
            <a:br>
              <a:rPr lang="en-US" sz="3200" dirty="0" smtClean="0"/>
            </a:br>
            <a:r>
              <a:rPr lang="en-US" sz="3200" dirty="0" smtClean="0"/>
              <a:t>While this image for sale it is already viral  ‘viral’ </a:t>
            </a:r>
            <a:endParaRPr lang="en-US" sz="3200" dirty="0"/>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endParaRPr lang="en-US"/>
          </a:p>
        </p:txBody>
      </p:sp>
      <p:pic>
        <p:nvPicPr>
          <p:cNvPr id="11266" name="Picture 2" descr="C:\Users\cholland\Desktop\SCA Talk May 2014\Hepburn\MPTV Image\0033_24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399" y="1219200"/>
            <a:ext cx="3817527"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cholland\Desktop\SCA Talk May 2014\Hepburn\3-breakfast-at-tiffan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19200"/>
            <a:ext cx="3733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2514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T</a:t>
            </a:r>
            <a:r>
              <a:rPr lang="en-US" sz="3200" dirty="0" smtClean="0"/>
              <a:t>he copyright and the rights of publicity are unchallenged and now cannot be asserted</a:t>
            </a:r>
            <a:endParaRPr lang="en-US" sz="3200" dirty="0"/>
          </a:p>
        </p:txBody>
      </p:sp>
      <p:pic>
        <p:nvPicPr>
          <p:cNvPr id="4098" name="Picture 2" descr="C:\Users\cholland\Desktop\SCA Talk May 2014\Hepburn\$T2eC16VHJGYE9nooiLZcBQ(oS8h)hw~~60_3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22192" y="3543300"/>
            <a:ext cx="890016"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holland\Desktop\SCA Talk May 2014\Hepburn\mZU-2To2LAqKouGTT7d6h5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4914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holland\Desktop\SCA Talk May 2014\Hepburn\537008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0750" y="1295400"/>
            <a:ext cx="2658374"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cholland\Desktop\SCA Talk May 2014\Hepburn\$T2eC16VHJGYE9nooiLZcBQ(oS8h)hw~~60_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1" y="3962400"/>
            <a:ext cx="2411046" cy="258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53958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olland\Desktop\SCA Talk May 2014\IMAGES\Jennifer Anis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1676400"/>
            <a:ext cx="5643421"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5820" y="4343400"/>
            <a:ext cx="2937133" cy="923330"/>
          </a:xfrm>
          <a:prstGeom prst="rect">
            <a:avLst/>
          </a:prstGeom>
          <a:noFill/>
        </p:spPr>
        <p:txBody>
          <a:bodyPr wrap="square" rtlCol="0">
            <a:spAutoFit/>
          </a:bodyPr>
          <a:lstStyle/>
          <a:p>
            <a:r>
              <a:rPr lang="en-US" dirty="0" smtClean="0"/>
              <a:t>Jennifer Aniston, 1996</a:t>
            </a:r>
          </a:p>
          <a:p>
            <a:r>
              <a:rPr lang="en-US" dirty="0" smtClean="0"/>
              <a:t>Theo Westenberger Archive</a:t>
            </a:r>
          </a:p>
          <a:p>
            <a:r>
              <a:rPr lang="en-US" dirty="0" smtClean="0"/>
              <a:t>MSA.25</a:t>
            </a:r>
            <a:endParaRPr lang="en-US" dirty="0"/>
          </a:p>
        </p:txBody>
      </p:sp>
      <p:sp>
        <p:nvSpPr>
          <p:cNvPr id="3" name="Title 2"/>
          <p:cNvSpPr>
            <a:spLocks noGrp="1"/>
          </p:cNvSpPr>
          <p:nvPr>
            <p:ph type="title" idx="4294967295"/>
          </p:nvPr>
        </p:nvSpPr>
        <p:spPr>
          <a:xfrm>
            <a:off x="0" y="274638"/>
            <a:ext cx="7620000" cy="1143000"/>
          </a:xfrm>
        </p:spPr>
        <p:txBody>
          <a:bodyPr/>
          <a:lstStyle/>
          <a:p>
            <a:r>
              <a:rPr lang="en-US" sz="3200" dirty="0" smtClean="0"/>
              <a:t>Have you already gone viral?</a:t>
            </a:r>
            <a:endParaRPr lang="en-US" sz="3200" dirty="0"/>
          </a:p>
        </p:txBody>
      </p:sp>
    </p:spTree>
    <p:extLst>
      <p:ext uri="{BB962C8B-B14F-4D97-AF65-F5344CB8AC3E}">
        <p14:creationId xmlns:p14="http://schemas.microsoft.com/office/powerpoint/2010/main" val="47050262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US" sz="3200" dirty="0" smtClean="0"/>
              <a:t>Reverse Search Engine</a:t>
            </a:r>
            <a:endParaRPr lang="en-US" sz="3200" dirty="0"/>
          </a:p>
        </p:txBody>
      </p:sp>
      <p:sp>
        <p:nvSpPr>
          <p:cNvPr id="3" name="Content Placeholder 2"/>
          <p:cNvSpPr>
            <a:spLocks noGrp="1"/>
          </p:cNvSpPr>
          <p:nvPr>
            <p:ph idx="1"/>
          </p:nvPr>
        </p:nvSpPr>
        <p:spPr/>
        <p:txBody>
          <a:bodyPr/>
          <a:lstStyle/>
          <a:p>
            <a:r>
              <a:rPr lang="en-US" dirty="0" smtClean="0">
                <a:hlinkClick r:id="rId3"/>
              </a:rPr>
              <a:t>www.tineye.com</a:t>
            </a:r>
            <a:endParaRPr lang="en-US" dirty="0" smtClean="0"/>
          </a:p>
          <a:p>
            <a:endParaRPr lang="en-US" dirty="0" smtClean="0"/>
          </a:p>
          <a:p>
            <a:r>
              <a:rPr lang="en-US" dirty="0"/>
              <a:t>for file: Jennifer </a:t>
            </a:r>
            <a:r>
              <a:rPr lang="en-US" dirty="0" smtClean="0"/>
              <a:t>Aniston.jpg</a:t>
            </a:r>
          </a:p>
          <a:p>
            <a:r>
              <a:rPr lang="en-US" dirty="0"/>
              <a:t>7 Results</a:t>
            </a:r>
          </a:p>
          <a:p>
            <a:r>
              <a:rPr lang="en-US" dirty="0" smtClean="0"/>
              <a:t>5 billion images searched in </a:t>
            </a:r>
            <a:r>
              <a:rPr lang="en-US" dirty="0"/>
              <a:t>0.001 seconds.</a:t>
            </a:r>
          </a:p>
          <a:p>
            <a:r>
              <a:rPr lang="en-US" dirty="0" err="1" smtClean="0"/>
              <a:t>TinEye</a:t>
            </a:r>
            <a:r>
              <a:rPr lang="en-US" dirty="0" smtClean="0"/>
              <a:t> free for </a:t>
            </a:r>
            <a:r>
              <a:rPr lang="en-US" dirty="0"/>
              <a:t>non-commercial purposes</a:t>
            </a:r>
          </a:p>
          <a:p>
            <a:endParaRPr lang="en-US" dirty="0" smtClean="0"/>
          </a:p>
          <a:p>
            <a:r>
              <a:rPr lang="en-US" dirty="0" smtClean="0"/>
              <a:t>A fan club,  a </a:t>
            </a:r>
            <a:r>
              <a:rPr lang="en-US" dirty="0"/>
              <a:t>G</a:t>
            </a:r>
            <a:r>
              <a:rPr lang="en-US" dirty="0" smtClean="0"/>
              <a:t>reek cooking site, a fashion blog, an hip </a:t>
            </a:r>
            <a:r>
              <a:rPr lang="en-US" dirty="0" err="1" smtClean="0"/>
              <a:t>arabic</a:t>
            </a:r>
            <a:r>
              <a:rPr lang="en-US" dirty="0" smtClean="0"/>
              <a:t> site, and </a:t>
            </a:r>
            <a:r>
              <a:rPr lang="en-US" dirty="0" smtClean="0">
                <a:solidFill>
                  <a:srgbClr val="FF0000"/>
                </a:solidFill>
              </a:rPr>
              <a:t>three </a:t>
            </a:r>
            <a:r>
              <a:rPr lang="en-US" dirty="0">
                <a:solidFill>
                  <a:srgbClr val="FF0000"/>
                </a:solidFill>
              </a:rPr>
              <a:t>pornography </a:t>
            </a:r>
            <a:r>
              <a:rPr lang="en-US" dirty="0" smtClean="0">
                <a:solidFill>
                  <a:srgbClr val="FF0000"/>
                </a:solidFill>
              </a:rPr>
              <a:t>sites </a:t>
            </a:r>
            <a:endParaRPr lang="en-US" dirty="0">
              <a:solidFill>
                <a:srgbClr val="FF0000"/>
              </a:solidFill>
            </a:endParaRPr>
          </a:p>
        </p:txBody>
      </p:sp>
    </p:spTree>
    <p:extLst>
      <p:ext uri="{BB962C8B-B14F-4D97-AF65-F5344CB8AC3E}">
        <p14:creationId xmlns:p14="http://schemas.microsoft.com/office/powerpoint/2010/main" val="354992187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Practices in celebrity photography</a:t>
            </a:r>
            <a:br>
              <a:rPr lang="en-US" sz="3200" dirty="0" smtClean="0"/>
            </a:br>
            <a:r>
              <a:rPr lang="en-US" sz="3200" dirty="0" smtClean="0"/>
              <a:t>1985-2014 onwards</a:t>
            </a:r>
            <a:endParaRPr lang="en-US" sz="3200" dirty="0"/>
          </a:p>
        </p:txBody>
      </p:sp>
      <p:sp>
        <p:nvSpPr>
          <p:cNvPr id="3" name="Content Placeholder 2"/>
          <p:cNvSpPr>
            <a:spLocks noGrp="1"/>
          </p:cNvSpPr>
          <p:nvPr>
            <p:ph idx="1"/>
          </p:nvPr>
        </p:nvSpPr>
        <p:spPr/>
        <p:txBody>
          <a:bodyPr/>
          <a:lstStyle/>
          <a:p>
            <a:pPr marL="114300" indent="0">
              <a:buNone/>
            </a:pPr>
            <a:r>
              <a:rPr lang="en-US" dirty="0"/>
              <a:t>Celebrity photography was a very lucrative business. After a photo shoot for a magazine the photographer would place the material in the hands of their agents to resell nationally and internationally. </a:t>
            </a:r>
            <a:r>
              <a:rPr lang="en-US" dirty="0" smtClean="0"/>
              <a:t>There were these types of shoots:</a:t>
            </a:r>
            <a:endParaRPr lang="en-US" dirty="0"/>
          </a:p>
          <a:p>
            <a:r>
              <a:rPr lang="en-US" dirty="0" smtClean="0"/>
              <a:t>Publicity shoots     </a:t>
            </a:r>
          </a:p>
          <a:p>
            <a:endParaRPr lang="en-US" dirty="0"/>
          </a:p>
          <a:p>
            <a:r>
              <a:rPr lang="en-US" dirty="0" smtClean="0"/>
              <a:t>Editorial shoots    </a:t>
            </a:r>
          </a:p>
          <a:p>
            <a:pPr marL="114300" indent="0">
              <a:buNone/>
            </a:pPr>
            <a:endParaRPr lang="en-US" dirty="0"/>
          </a:p>
          <a:p>
            <a:r>
              <a:rPr lang="en-US" dirty="0" smtClean="0"/>
              <a:t>On set photography    </a:t>
            </a:r>
          </a:p>
          <a:p>
            <a:endParaRPr lang="en-US" dirty="0" smtClean="0"/>
          </a:p>
          <a:p>
            <a:r>
              <a:rPr lang="en-US" dirty="0" smtClean="0"/>
              <a:t>Special photography for marketing, posters </a:t>
            </a:r>
            <a:r>
              <a:rPr lang="en-US" dirty="0" err="1" smtClean="0"/>
              <a:t>etc</a:t>
            </a:r>
            <a:r>
              <a:rPr lang="en-US" dirty="0" smtClean="0"/>
              <a:t> </a:t>
            </a:r>
          </a:p>
          <a:p>
            <a:endParaRPr lang="en-US" dirty="0"/>
          </a:p>
          <a:p>
            <a:endParaRPr lang="en-US" dirty="0"/>
          </a:p>
          <a:p>
            <a:endParaRPr lang="en-US" dirty="0"/>
          </a:p>
        </p:txBody>
      </p:sp>
    </p:spTree>
    <p:extLst>
      <p:ext uri="{BB962C8B-B14F-4D97-AF65-F5344CB8AC3E}">
        <p14:creationId xmlns:p14="http://schemas.microsoft.com/office/powerpoint/2010/main" val="996363116"/>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Editorial photography : Publicists</a:t>
            </a:r>
            <a:endParaRPr lang="en-US" sz="3200" dirty="0"/>
          </a:p>
        </p:txBody>
      </p:sp>
      <p:sp>
        <p:nvSpPr>
          <p:cNvPr id="3" name="Content Placeholder 2"/>
          <p:cNvSpPr>
            <a:spLocks noGrp="1"/>
          </p:cNvSpPr>
          <p:nvPr>
            <p:ph idx="1"/>
          </p:nvPr>
        </p:nvSpPr>
        <p:spPr/>
        <p:txBody>
          <a:bodyPr>
            <a:normAutofit/>
          </a:bodyPr>
          <a:lstStyle/>
          <a:p>
            <a:pPr marL="114300" indent="0">
              <a:buNone/>
            </a:pPr>
            <a:r>
              <a:rPr lang="en-US" dirty="0" smtClean="0"/>
              <a:t>In this period a  Publicist brokered every shoot, editorial and commercial  with an actor prior to the shoot:</a:t>
            </a:r>
          </a:p>
          <a:p>
            <a:pPr marL="114300" indent="0">
              <a:buNone/>
            </a:pPr>
            <a:r>
              <a:rPr lang="en-US" b="1" dirty="0" smtClean="0"/>
              <a:t> </a:t>
            </a:r>
          </a:p>
          <a:p>
            <a:r>
              <a:rPr lang="en-US" dirty="0" smtClean="0"/>
              <a:t> “The  pre-shoot agreement</a:t>
            </a:r>
            <a:r>
              <a:rPr lang="en-US" dirty="0"/>
              <a:t>” letter  </a:t>
            </a:r>
            <a:endParaRPr lang="en-US" dirty="0" smtClean="0"/>
          </a:p>
          <a:p>
            <a:endParaRPr lang="en-US" dirty="0"/>
          </a:p>
          <a:p>
            <a:r>
              <a:rPr lang="en-US" dirty="0" smtClean="0"/>
              <a:t> the “ shoot memo” given to a photographer the night before the shoot</a:t>
            </a:r>
          </a:p>
          <a:p>
            <a:pPr marL="114300" indent="0">
              <a:buNone/>
            </a:pPr>
            <a:endParaRPr lang="en-US" dirty="0" smtClean="0"/>
          </a:p>
          <a:p>
            <a:r>
              <a:rPr lang="en-US" dirty="0" smtClean="0"/>
              <a:t>These committed the photographer to  an on-going  obligation to seek publicists approval for placement</a:t>
            </a:r>
          </a:p>
          <a:p>
            <a:endParaRPr lang="en-US" dirty="0"/>
          </a:p>
        </p:txBody>
      </p:sp>
    </p:spTree>
    <p:extLst>
      <p:ext uri="{BB962C8B-B14F-4D97-AF65-F5344CB8AC3E}">
        <p14:creationId xmlns:p14="http://schemas.microsoft.com/office/powerpoint/2010/main" val="49273545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7620000" cy="1143000"/>
          </a:xfrm>
        </p:spPr>
        <p:txBody>
          <a:bodyPr/>
          <a:lstStyle/>
          <a:p>
            <a:r>
              <a:rPr lang="en-US" dirty="0" smtClean="0"/>
              <a:t>Pre-shoot Agreements</a:t>
            </a:r>
            <a:endParaRPr lang="en-US"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68580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2750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Shoot Agreements</a:t>
            </a:r>
            <a:endParaRPr lang="en-US" dirty="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0739">
            <a:off x="256540" y="1515714"/>
            <a:ext cx="8158139" cy="482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3667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26" y="1600200"/>
            <a:ext cx="7610168"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74638"/>
            <a:ext cx="7620000" cy="1143000"/>
          </a:xfrm>
        </p:spPr>
        <p:txBody>
          <a:bodyPr/>
          <a:lstStyle/>
          <a:p>
            <a:r>
              <a:rPr lang="en-US" dirty="0" smtClean="0"/>
              <a:t>Post-shoot Approval</a:t>
            </a:r>
            <a:endParaRPr lang="en-US" dirty="0"/>
          </a:p>
        </p:txBody>
      </p:sp>
    </p:spTree>
    <p:extLst>
      <p:ext uri="{BB962C8B-B14F-4D97-AF65-F5344CB8AC3E}">
        <p14:creationId xmlns:p14="http://schemas.microsoft.com/office/powerpoint/2010/main" val="341455226"/>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Editorial photography: Lawyers </a:t>
            </a:r>
            <a:endParaRPr lang="en-US" sz="3200" dirty="0"/>
          </a:p>
        </p:txBody>
      </p:sp>
      <p:sp>
        <p:nvSpPr>
          <p:cNvPr id="3" name="Content Placeholder 2"/>
          <p:cNvSpPr>
            <a:spLocks noGrp="1"/>
          </p:cNvSpPr>
          <p:nvPr>
            <p:ph idx="1"/>
          </p:nvPr>
        </p:nvSpPr>
        <p:spPr/>
        <p:txBody>
          <a:bodyPr>
            <a:normAutofit/>
          </a:bodyPr>
          <a:lstStyle/>
          <a:p>
            <a:pPr marL="114300" indent="0">
              <a:buNone/>
            </a:pPr>
            <a:r>
              <a:rPr lang="en-US" sz="2800" dirty="0"/>
              <a:t>In the absence of a publicist sometimes a lawyer would represent the subject and restrict the resale or placement of images.</a:t>
            </a:r>
          </a:p>
          <a:p>
            <a:r>
              <a:rPr lang="en-US" sz="2800" dirty="0" smtClean="0"/>
              <a:t>Require approval, specific and limited uses</a:t>
            </a:r>
          </a:p>
          <a:p>
            <a:endParaRPr lang="en-US" sz="2800" dirty="0"/>
          </a:p>
          <a:p>
            <a:r>
              <a:rPr lang="en-US" sz="2800" dirty="0" smtClean="0"/>
              <a:t>Require single use only, restricting syndication</a:t>
            </a:r>
          </a:p>
          <a:p>
            <a:endParaRPr lang="en-US" sz="2800" dirty="0"/>
          </a:p>
          <a:p>
            <a:r>
              <a:rPr lang="en-US" sz="2800" dirty="0" smtClean="0"/>
              <a:t>Sometimes require approvals</a:t>
            </a:r>
            <a:endParaRPr lang="en-US" sz="2800" dirty="0"/>
          </a:p>
        </p:txBody>
      </p:sp>
    </p:spTree>
    <p:extLst>
      <p:ext uri="{BB962C8B-B14F-4D97-AF65-F5344CB8AC3E}">
        <p14:creationId xmlns:p14="http://schemas.microsoft.com/office/powerpoint/2010/main" val="95700724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Technique: hand-colored prints(left) and infra red prints(right)</a:t>
            </a:r>
            <a:endParaRPr lang="en-US" sz="2400" dirty="0"/>
          </a:p>
        </p:txBody>
      </p:sp>
      <p:pic>
        <p:nvPicPr>
          <p:cNvPr id="14338" name="Picture 2" descr="\\goldmine\Institutional Archives\Archival Collections\Westenberger\AUTRY Marketing EXISTING SCANS\Current Submission 6.18.12\Hand-colored selects\Turquoise.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0" y="2420969"/>
            <a:ext cx="3657600" cy="2820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5105400"/>
            <a:ext cx="4419601" cy="646331"/>
          </a:xfrm>
          <a:prstGeom prst="rect">
            <a:avLst/>
          </a:prstGeom>
          <a:noFill/>
        </p:spPr>
        <p:txBody>
          <a:bodyPr wrap="square" rtlCol="0">
            <a:spAutoFit/>
          </a:bodyPr>
          <a:lstStyle/>
          <a:p>
            <a:r>
              <a:rPr lang="en-US" dirty="0" smtClean="0"/>
              <a:t>Turquoise, Los Angeles, circa 1970</a:t>
            </a:r>
          </a:p>
          <a:p>
            <a:r>
              <a:rPr lang="en-US" dirty="0" smtClean="0"/>
              <a:t>Theo Westenberger Archive, MSA.25</a:t>
            </a:r>
            <a:endParaRPr lang="en-US" dirty="0"/>
          </a:p>
        </p:txBody>
      </p:sp>
      <p:pic>
        <p:nvPicPr>
          <p:cNvPr id="6" name="Picture 2" descr="\\goldmine\Institutional Archives\Archival Collections\Westenberger\MASTER SCANS NEW\ACCESS jpgs 1mb\Autry_Access_Jpegs\msa_25_11_3A.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19600" y="2459831"/>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9601" y="5105400"/>
            <a:ext cx="5674726" cy="923330"/>
          </a:xfrm>
          <a:prstGeom prst="rect">
            <a:avLst/>
          </a:prstGeom>
          <a:noFill/>
        </p:spPr>
        <p:txBody>
          <a:bodyPr wrap="square" rtlCol="0">
            <a:spAutoFit/>
          </a:bodyPr>
          <a:lstStyle/>
          <a:p>
            <a:r>
              <a:rPr lang="en-US" dirty="0"/>
              <a:t>Carport, Palm Springs, 1990</a:t>
            </a:r>
          </a:p>
          <a:p>
            <a:r>
              <a:rPr lang="en-US" dirty="0"/>
              <a:t>Theo Westenberger Archive, MSA.25.11.3A</a:t>
            </a:r>
          </a:p>
          <a:p>
            <a:endParaRPr lang="en-US" dirty="0"/>
          </a:p>
        </p:txBody>
      </p:sp>
    </p:spTree>
    <p:extLst>
      <p:ext uri="{BB962C8B-B14F-4D97-AF65-F5344CB8AC3E}">
        <p14:creationId xmlns:p14="http://schemas.microsoft.com/office/powerpoint/2010/main" val="117354765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679935" y="-6194767"/>
            <a:ext cx="15028526" cy="1719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81616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Businessmen</a:t>
            </a:r>
            <a:endParaRPr lang="en-US" sz="32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36282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89254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Persons  of Note :   </a:t>
            </a:r>
            <a:r>
              <a:rPr lang="en-US" sz="3200" dirty="0" err="1" smtClean="0"/>
              <a:t>Ayn</a:t>
            </a:r>
            <a:r>
              <a:rPr lang="en-US" sz="3200" dirty="0" smtClean="0"/>
              <a:t> Rand 1979</a:t>
            </a:r>
            <a:endParaRPr lang="en-US" sz="3200" dirty="0"/>
          </a:p>
        </p:txBody>
      </p:sp>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550545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200400"/>
            <a:ext cx="441960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40629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set Photography</a:t>
            </a:r>
            <a:endParaRPr lang="en-US" dirty="0"/>
          </a:p>
        </p:txBody>
      </p:sp>
      <p:sp>
        <p:nvSpPr>
          <p:cNvPr id="4" name="Content Placeholder 3"/>
          <p:cNvSpPr>
            <a:spLocks noGrp="1"/>
          </p:cNvSpPr>
          <p:nvPr>
            <p:ph idx="1"/>
          </p:nvPr>
        </p:nvSpPr>
        <p:spPr/>
        <p:txBody>
          <a:bodyPr>
            <a:normAutofit/>
          </a:bodyPr>
          <a:lstStyle/>
          <a:p>
            <a:r>
              <a:rPr lang="en-US" sz="2800" dirty="0" smtClean="0"/>
              <a:t>Celebrities are granted  ‘KILL’ rights by movie studios</a:t>
            </a:r>
          </a:p>
          <a:p>
            <a:endParaRPr lang="en-US" sz="2800" dirty="0"/>
          </a:p>
          <a:p>
            <a:r>
              <a:rPr lang="en-US" sz="2800" dirty="0" smtClean="0"/>
              <a:t>Kills coordinated by the studio</a:t>
            </a:r>
          </a:p>
          <a:p>
            <a:endParaRPr lang="en-US" sz="2800" dirty="0"/>
          </a:p>
          <a:p>
            <a:r>
              <a:rPr lang="en-US" sz="2800" dirty="0" smtClean="0"/>
              <a:t>Approved by the producer/director</a:t>
            </a:r>
          </a:p>
          <a:p>
            <a:endParaRPr lang="en-US" sz="2800" dirty="0"/>
          </a:p>
          <a:p>
            <a:r>
              <a:rPr lang="en-US" sz="2800" dirty="0" smtClean="0"/>
              <a:t>Syndication  rights may be given to the photographer ( pre 1990) </a:t>
            </a:r>
          </a:p>
          <a:p>
            <a:pPr marL="114300" indent="0">
              <a:buNone/>
            </a:pPr>
            <a:endParaRPr lang="en-US" sz="2800" dirty="0" smtClean="0"/>
          </a:p>
          <a:p>
            <a:endParaRPr lang="en-US" dirty="0"/>
          </a:p>
        </p:txBody>
      </p:sp>
    </p:spTree>
    <p:extLst>
      <p:ext uri="{BB962C8B-B14F-4D97-AF65-F5344CB8AC3E}">
        <p14:creationId xmlns:p14="http://schemas.microsoft.com/office/powerpoint/2010/main" val="236617306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Diane </a:t>
            </a:r>
            <a:r>
              <a:rPr lang="en-US" sz="3200" dirty="0" smtClean="0"/>
              <a:t>Lane, in the Cotton Club, 1983</a:t>
            </a:r>
            <a:endParaRPr lang="en-US" sz="3200" dirty="0"/>
          </a:p>
        </p:txBody>
      </p:sp>
      <p:pic>
        <p:nvPicPr>
          <p:cNvPr id="21506" name="Picture 2" descr="C:\Users\cholland\Desktop\111907_Apple_Store_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47800"/>
            <a:ext cx="6934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11903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“Killed by Gere”</a:t>
            </a:r>
            <a:endParaRPr lang="en-US" sz="32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8311541" cy="445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841112"/>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Layers of approvals</a:t>
            </a:r>
            <a:endParaRPr lang="en-US" sz="3200"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1"/>
            <a:ext cx="7543800" cy="533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76712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they now?</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655320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56025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7620000" cy="1143000"/>
          </a:xfrm>
        </p:spPr>
        <p:txBody>
          <a:bodyPr/>
          <a:lstStyle/>
          <a:p>
            <a:r>
              <a:rPr lang="en-US" sz="3200" dirty="0" smtClean="0"/>
              <a:t>  Special Photography; Publicity</a:t>
            </a:r>
            <a:endParaRPr lang="en-US" sz="3200" dirty="0"/>
          </a:p>
        </p:txBody>
      </p:sp>
      <p:pic>
        <p:nvPicPr>
          <p:cNvPr id="22530" name="Picture 2" descr="C:\Users\cholland\Desktop\111907_Apple_Store_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76350"/>
            <a:ext cx="5181600"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5000" y="4038600"/>
            <a:ext cx="3170353" cy="2308324"/>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r>
              <a:rPr lang="en-US" dirty="0" smtClean="0"/>
              <a:t>Addams Family, </a:t>
            </a:r>
          </a:p>
          <a:p>
            <a:r>
              <a:rPr lang="en-US" dirty="0" smtClean="0"/>
              <a:t>Paramount Pictures</a:t>
            </a:r>
          </a:p>
          <a:p>
            <a:r>
              <a:rPr lang="en-US" dirty="0" smtClean="0"/>
              <a:t>Theo Westenberger Archive</a:t>
            </a:r>
          </a:p>
          <a:p>
            <a:r>
              <a:rPr lang="en-US" dirty="0" smtClean="0"/>
              <a:t>MSA.25</a:t>
            </a:r>
            <a:endParaRPr lang="en-US" dirty="0"/>
          </a:p>
        </p:txBody>
      </p:sp>
    </p:spTree>
    <p:extLst>
      <p:ext uri="{BB962C8B-B14F-4D97-AF65-F5344CB8AC3E}">
        <p14:creationId xmlns:p14="http://schemas.microsoft.com/office/powerpoint/2010/main" val="290579747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Special photography: Marketing</a:t>
            </a:r>
            <a:endParaRPr lang="en-US" sz="3200" dirty="0"/>
          </a:p>
        </p:txBody>
      </p:sp>
      <p:sp>
        <p:nvSpPr>
          <p:cNvPr id="3" name="Content Placeholder 2"/>
          <p:cNvSpPr>
            <a:spLocks noGrp="1"/>
          </p:cNvSpPr>
          <p:nvPr>
            <p:ph sz="half" idx="1"/>
          </p:nvPr>
        </p:nvSpPr>
        <p:spPr/>
        <p:txBody>
          <a:bodyPr/>
          <a:lstStyle/>
          <a:p>
            <a:r>
              <a:rPr lang="en-US" dirty="0" smtClean="0"/>
              <a:t>Add </a:t>
            </a:r>
            <a:endParaRPr lang="en-US" dirty="0"/>
          </a:p>
        </p:txBody>
      </p:sp>
      <p:pic>
        <p:nvPicPr>
          <p:cNvPr id="23554" name="Picture 2" descr="http://ecx.images-amazon.com/images/I/41hxSNOKXDL._SY300_.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581399"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ecx.images-amazon.com/images/I/91zrIDcx9zL._SL15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090" y="1524000"/>
            <a:ext cx="3318481" cy="508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9768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holland\Desktop\muscle 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514600"/>
            <a:ext cx="3581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274638"/>
            <a:ext cx="7620000" cy="1143000"/>
          </a:xfrm>
        </p:spPr>
        <p:txBody>
          <a:bodyPr/>
          <a:lstStyle/>
          <a:p>
            <a:r>
              <a:rPr lang="en-US" sz="3600" dirty="0"/>
              <a:t> </a:t>
            </a:r>
            <a:r>
              <a:rPr lang="en-US" sz="3600" dirty="0" smtClean="0"/>
              <a:t>    Real People</a:t>
            </a:r>
            <a:endParaRPr lang="en-US" sz="3600" dirty="0"/>
          </a:p>
        </p:txBody>
      </p:sp>
      <p:sp>
        <p:nvSpPr>
          <p:cNvPr id="4" name="TextBox 3"/>
          <p:cNvSpPr txBox="1"/>
          <p:nvPr/>
        </p:nvSpPr>
        <p:spPr>
          <a:xfrm>
            <a:off x="990600" y="5943600"/>
            <a:ext cx="7099724" cy="646331"/>
          </a:xfrm>
          <a:prstGeom prst="rect">
            <a:avLst/>
          </a:prstGeom>
          <a:noFill/>
        </p:spPr>
        <p:txBody>
          <a:bodyPr wrap="square" rtlCol="0">
            <a:spAutoFit/>
          </a:bodyPr>
          <a:lstStyle/>
          <a:p>
            <a:r>
              <a:rPr lang="en-US" dirty="0" smtClean="0"/>
              <a:t>Mr. America, Gold’s Gym, Venice 1977</a:t>
            </a:r>
          </a:p>
          <a:p>
            <a:r>
              <a:rPr lang="en-US" dirty="0" smtClean="0"/>
              <a:t>Theo Westenberger Archive MSA.25</a:t>
            </a:r>
            <a:endParaRPr lang="en-US" dirty="0"/>
          </a:p>
        </p:txBody>
      </p:sp>
      <p:pic>
        <p:nvPicPr>
          <p:cNvPr id="9" name="Picture 2" descr="\\goldmine\Institutional Archives\Archival Collections\Westenberger\AUTRY Marketing EXISTING SCANS\Hand Colored Not released\California Blimp #3 (N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7389" y="415586"/>
            <a:ext cx="5026611" cy="35884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343400" y="4419600"/>
            <a:ext cx="4114800" cy="923330"/>
          </a:xfrm>
          <a:prstGeom prst="rect">
            <a:avLst/>
          </a:prstGeom>
          <a:noFill/>
        </p:spPr>
        <p:txBody>
          <a:bodyPr wrap="square" rtlCol="0">
            <a:spAutoFit/>
          </a:bodyPr>
          <a:lstStyle/>
          <a:p>
            <a:r>
              <a:rPr lang="en-US" dirty="0"/>
              <a:t>Blimp 3#, Rose Parade, Pasadena 1975, </a:t>
            </a:r>
          </a:p>
          <a:p>
            <a:r>
              <a:rPr lang="en-US" dirty="0"/>
              <a:t>Theo Westenberger Archive, MSA.25</a:t>
            </a:r>
          </a:p>
          <a:p>
            <a:endParaRPr lang="en-US" dirty="0"/>
          </a:p>
        </p:txBody>
      </p:sp>
    </p:spTree>
    <p:extLst>
      <p:ext uri="{BB962C8B-B14F-4D97-AF65-F5344CB8AC3E}">
        <p14:creationId xmlns:p14="http://schemas.microsoft.com/office/powerpoint/2010/main" val="3392945108"/>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228600"/>
            <a:ext cx="6610350" cy="1143000"/>
          </a:xfrm>
        </p:spPr>
        <p:txBody>
          <a:bodyPr/>
          <a:lstStyle/>
          <a:p>
            <a:r>
              <a:rPr lang="en-US" sz="3600" dirty="0" smtClean="0"/>
              <a:t>We should have paperwork for…</a:t>
            </a:r>
            <a:endParaRPr lang="en-US" sz="3600" dirty="0"/>
          </a:p>
        </p:txBody>
      </p:sp>
      <p:sp>
        <p:nvSpPr>
          <p:cNvPr id="4" name="Content Placeholder 3"/>
          <p:cNvSpPr>
            <a:spLocks noGrp="1"/>
          </p:cNvSpPr>
          <p:nvPr>
            <p:ph sz="half" idx="1"/>
          </p:nvPr>
        </p:nvSpPr>
        <p:spPr/>
        <p:txBody>
          <a:bodyPr>
            <a:normAutofit fontScale="40000" lnSpcReduction="20000"/>
          </a:bodyPr>
          <a:lstStyle/>
          <a:p>
            <a:r>
              <a:rPr lang="en-US" sz="3400" dirty="0"/>
              <a:t>George Clooney Arnold Schwarzenegger Billy Crystal Michael J Fox Harry Belafonte Michael Douglas Charlie Sheen Bette Midler Susan Sarandon Sigourney Weaver Jane Seymour Steve Martin John Candy Matt Dillon James Garner Jodi Foster Molly </a:t>
            </a:r>
            <a:r>
              <a:rPr lang="en-US" sz="3400" dirty="0" err="1"/>
              <a:t>Ringwald</a:t>
            </a:r>
            <a:r>
              <a:rPr lang="en-US" sz="3400" dirty="0"/>
              <a:t>  Bruce Willis Candace Bergen George Foreman Joan Allen Joan Cusack Ann Magnuson John Travolta Kelly Preston Mel Gibson George Miller Connie Chung  Danny </a:t>
            </a:r>
            <a:r>
              <a:rPr lang="en-US" sz="3400" dirty="0" err="1"/>
              <a:t>Devito</a:t>
            </a:r>
            <a:r>
              <a:rPr lang="en-US" sz="3400" dirty="0"/>
              <a:t> Meryl Streep Paul Simon Jenna </a:t>
            </a:r>
            <a:r>
              <a:rPr lang="en-US" sz="3400" dirty="0" err="1"/>
              <a:t>Elfman</a:t>
            </a:r>
            <a:r>
              <a:rPr lang="en-US" sz="3400" dirty="0"/>
              <a:t> Whoopi Goldberg Michael Jordan Keanu Reeves Kenneth </a:t>
            </a:r>
            <a:r>
              <a:rPr lang="en-US" sz="3400" dirty="0" err="1"/>
              <a:t>Branagh</a:t>
            </a:r>
            <a:r>
              <a:rPr lang="en-US" sz="3400" dirty="0"/>
              <a:t> David Letterman Steven Spielberg Dennis Quaid Richard Gere James Cameron Alec Baldwin Jeff Bridges Harry </a:t>
            </a:r>
            <a:r>
              <a:rPr lang="en-US" sz="3400" dirty="0" err="1"/>
              <a:t>Connick</a:t>
            </a:r>
            <a:r>
              <a:rPr lang="en-US" sz="3400" dirty="0"/>
              <a:t> Jnr Ray Charles Francis Ford Coppola Ron Howard Ralph Lauren Elizabeth McGovern James </a:t>
            </a:r>
            <a:r>
              <a:rPr lang="en-US" sz="3400" dirty="0" err="1"/>
              <a:t>Spader</a:t>
            </a:r>
            <a:r>
              <a:rPr lang="en-US" sz="3400" dirty="0"/>
              <a:t> Barbara </a:t>
            </a:r>
            <a:r>
              <a:rPr lang="en-US" sz="3400" dirty="0" err="1"/>
              <a:t>Herchey</a:t>
            </a:r>
            <a:r>
              <a:rPr lang="en-US" sz="3400" dirty="0"/>
              <a:t> Mathew Broderick  David Lee Roth </a:t>
            </a:r>
            <a:r>
              <a:rPr lang="en-US" sz="3400" dirty="0" err="1"/>
              <a:t>ozzy</a:t>
            </a:r>
            <a:r>
              <a:rPr lang="en-US" sz="3400" dirty="0"/>
              <a:t> </a:t>
            </a:r>
            <a:r>
              <a:rPr lang="en-US" sz="3400" dirty="0" err="1"/>
              <a:t>Osbourne</a:t>
            </a:r>
            <a:r>
              <a:rPr lang="en-US" sz="3400" dirty="0"/>
              <a:t> Anne Hathaway Joan Rivers Sissy </a:t>
            </a:r>
            <a:r>
              <a:rPr lang="en-US" sz="3400" dirty="0" err="1"/>
              <a:t>Spacek</a:t>
            </a:r>
            <a:r>
              <a:rPr lang="en-US" sz="3400" dirty="0"/>
              <a:t> Kevin Costner Sting Will Smith……and counting</a:t>
            </a:r>
          </a:p>
          <a:p>
            <a:endParaRPr lang="en-US" dirty="0"/>
          </a:p>
        </p:txBody>
      </p:sp>
      <p:sp>
        <p:nvSpPr>
          <p:cNvPr id="5" name="Content Placeholder 4"/>
          <p:cNvSpPr>
            <a:spLocks noGrp="1"/>
          </p:cNvSpPr>
          <p:nvPr>
            <p:ph sz="half" idx="2"/>
          </p:nvPr>
        </p:nvSpPr>
        <p:spPr/>
        <p:txBody>
          <a:bodyPr>
            <a:normAutofit fontScale="40000" lnSpcReduction="20000"/>
          </a:bodyPr>
          <a:lstStyle/>
          <a:p>
            <a:r>
              <a:rPr lang="en-US" sz="3400" dirty="0"/>
              <a:t>The Devil Wears Prada  Addams Family The New Kids Train Planes and Automobiles Biloxi Blues Without a Trace A Man and A Woman The Pirate Movie  Maverick Miracles Much Ado about Nothing Regarding Henry Family Stone Racing with the Moon Dennis the Menace Home Alone Edward </a:t>
            </a:r>
            <a:r>
              <a:rPr lang="en-US" sz="3400" dirty="0" err="1"/>
              <a:t>Scissorhands</a:t>
            </a:r>
            <a:r>
              <a:rPr lang="en-US" sz="3400" dirty="0"/>
              <a:t> The Brady Bunch The Cotton Club Footloose Her Alibi Junior Hunt for Red October  The River Rat Terms of Endearment The Dead Money Trouble Running Scared The Firm </a:t>
            </a:r>
            <a:r>
              <a:rPr lang="en-US" sz="3400" dirty="0" err="1"/>
              <a:t>Scrooged</a:t>
            </a:r>
            <a:r>
              <a:rPr lang="en-US" sz="3400" dirty="0"/>
              <a:t> Class Action </a:t>
            </a:r>
            <a:r>
              <a:rPr lang="en-US" sz="3400" dirty="0" err="1"/>
              <a:t>Beetlejuice</a:t>
            </a:r>
            <a:r>
              <a:rPr lang="en-US" sz="3400" dirty="0"/>
              <a:t> Bitter Markings Innocent Blood bad </a:t>
            </a:r>
            <a:r>
              <a:rPr lang="en-US" sz="3400" dirty="0" err="1"/>
              <a:t>Medecine</a:t>
            </a:r>
            <a:r>
              <a:rPr lang="en-US" sz="3400" dirty="0"/>
              <a:t> Maid to Order </a:t>
            </a:r>
            <a:r>
              <a:rPr lang="en-US" sz="3400" dirty="0" err="1"/>
              <a:t>Mrs</a:t>
            </a:r>
            <a:r>
              <a:rPr lang="en-US" sz="3400" dirty="0"/>
              <a:t> </a:t>
            </a:r>
            <a:r>
              <a:rPr lang="en-US" sz="3400" dirty="0" err="1"/>
              <a:t>Soffel</a:t>
            </a:r>
            <a:r>
              <a:rPr lang="en-US" sz="3400" dirty="0"/>
              <a:t> Next of Kin Naked Gun 2 1/2The Serpent and The Rainbow Terminator Two of a Kind Unfaithfully Yours Wise Guys Wall Street The Year of Living Dangerously Total Recall The Rescue  Wilder Napalm Sunset The Guardian </a:t>
            </a:r>
          </a:p>
          <a:p>
            <a:endParaRPr lang="en-US" dirty="0"/>
          </a:p>
        </p:txBody>
      </p:sp>
    </p:spTree>
    <p:extLst>
      <p:ext uri="{BB962C8B-B14F-4D97-AF65-F5344CB8AC3E}">
        <p14:creationId xmlns:p14="http://schemas.microsoft.com/office/powerpoint/2010/main" val="425227555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74638"/>
            <a:ext cx="6705600" cy="1143000"/>
          </a:xfrm>
        </p:spPr>
        <p:txBody>
          <a:bodyPr/>
          <a:lstStyle/>
          <a:p>
            <a:r>
              <a:rPr lang="en-US" sz="2800" dirty="0" smtClean="0"/>
              <a:t>And we have  informative paperwork for about</a:t>
            </a:r>
            <a:endParaRPr lang="en-US" sz="2800" dirty="0"/>
          </a:p>
        </p:txBody>
      </p:sp>
      <p:sp>
        <p:nvSpPr>
          <p:cNvPr id="4" name="TextBox 3"/>
          <p:cNvSpPr txBox="1"/>
          <p:nvPr/>
        </p:nvSpPr>
        <p:spPr>
          <a:xfrm>
            <a:off x="1752600" y="1889884"/>
            <a:ext cx="4191000" cy="1569660"/>
          </a:xfrm>
          <a:prstGeom prst="rect">
            <a:avLst/>
          </a:prstGeom>
          <a:noFill/>
        </p:spPr>
        <p:txBody>
          <a:bodyPr wrap="square" rtlCol="0">
            <a:spAutoFit/>
          </a:bodyPr>
          <a:lstStyle/>
          <a:p>
            <a:r>
              <a:rPr lang="en-US" sz="8000" dirty="0" smtClean="0"/>
              <a:t> </a:t>
            </a:r>
            <a:r>
              <a:rPr lang="en-US" sz="9600" dirty="0" smtClean="0"/>
              <a:t>.0001%</a:t>
            </a:r>
          </a:p>
        </p:txBody>
      </p:sp>
      <p:sp>
        <p:nvSpPr>
          <p:cNvPr id="3" name="TextBox 2"/>
          <p:cNvSpPr txBox="1"/>
          <p:nvPr/>
        </p:nvSpPr>
        <p:spPr>
          <a:xfrm>
            <a:off x="838200" y="4876800"/>
            <a:ext cx="7239000" cy="584775"/>
          </a:xfrm>
          <a:prstGeom prst="rect">
            <a:avLst/>
          </a:prstGeom>
          <a:noFill/>
        </p:spPr>
        <p:txBody>
          <a:bodyPr wrap="square" rtlCol="0">
            <a:spAutoFit/>
          </a:bodyPr>
          <a:lstStyle/>
          <a:p>
            <a:r>
              <a:rPr lang="en-US" sz="3200" dirty="0" smtClean="0">
                <a:solidFill>
                  <a:srgbClr val="C00000"/>
                </a:solidFill>
              </a:rPr>
              <a:t>So we proceed with caution, lots of it…</a:t>
            </a:r>
            <a:endParaRPr lang="en-US" sz="3200" dirty="0">
              <a:solidFill>
                <a:srgbClr val="C00000"/>
              </a:solidFill>
            </a:endParaRPr>
          </a:p>
        </p:txBody>
      </p:sp>
    </p:spTree>
    <p:extLst>
      <p:ext uri="{BB962C8B-B14F-4D97-AF65-F5344CB8AC3E}">
        <p14:creationId xmlns:p14="http://schemas.microsoft.com/office/powerpoint/2010/main" val="2985115752"/>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holland\Desktop\msa_25_40_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8200" y="6019800"/>
            <a:ext cx="3810000" cy="923330"/>
          </a:xfrm>
          <a:prstGeom prst="rect">
            <a:avLst/>
          </a:prstGeom>
          <a:noFill/>
        </p:spPr>
        <p:txBody>
          <a:bodyPr wrap="square" rtlCol="0">
            <a:spAutoFit/>
          </a:bodyPr>
          <a:lstStyle/>
          <a:p>
            <a:r>
              <a:rPr lang="en-US" dirty="0" smtClean="0"/>
              <a:t>Bon Voyage, Long Beach, 1970-1975</a:t>
            </a:r>
          </a:p>
          <a:p>
            <a:r>
              <a:rPr lang="en-US" dirty="0" smtClean="0"/>
              <a:t>Theo Westenberger Archive</a:t>
            </a:r>
          </a:p>
          <a:p>
            <a:r>
              <a:rPr lang="en-US" dirty="0" smtClean="0"/>
              <a:t>MSA.25.40.2A</a:t>
            </a:r>
            <a:endParaRPr lang="en-US" dirty="0"/>
          </a:p>
        </p:txBody>
      </p:sp>
    </p:spTree>
    <p:extLst>
      <p:ext uri="{BB962C8B-B14F-4D97-AF65-F5344CB8AC3E}">
        <p14:creationId xmlns:p14="http://schemas.microsoft.com/office/powerpoint/2010/main" val="383068294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oldmine\Institutional Archives\Archival Collections\Westenberger\Theo's SCANS\PORTFOLIO SCANS\Website Portfolio\Celebrity\Steve Mart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495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1" y="4495800"/>
            <a:ext cx="3392810" cy="923330"/>
          </a:xfrm>
          <a:prstGeom prst="rect">
            <a:avLst/>
          </a:prstGeom>
          <a:noFill/>
        </p:spPr>
        <p:txBody>
          <a:bodyPr wrap="square" rtlCol="0">
            <a:spAutoFit/>
          </a:bodyPr>
          <a:lstStyle/>
          <a:p>
            <a:r>
              <a:rPr lang="en-US" dirty="0" smtClean="0"/>
              <a:t>Steve Martin, 1991</a:t>
            </a:r>
          </a:p>
          <a:p>
            <a:r>
              <a:rPr lang="en-US" dirty="0" smtClean="0"/>
              <a:t>Theo Westenberger Archive</a:t>
            </a:r>
          </a:p>
          <a:p>
            <a:r>
              <a:rPr lang="en-US" dirty="0" smtClean="0"/>
              <a:t>MSA.25.6.</a:t>
            </a:r>
            <a:endParaRPr lang="en-US" dirty="0"/>
          </a:p>
        </p:txBody>
      </p:sp>
      <p:sp>
        <p:nvSpPr>
          <p:cNvPr id="4" name="TextBox 3"/>
          <p:cNvSpPr txBox="1"/>
          <p:nvPr/>
        </p:nvSpPr>
        <p:spPr>
          <a:xfrm>
            <a:off x="381000" y="228599"/>
            <a:ext cx="2590800" cy="646331"/>
          </a:xfrm>
          <a:prstGeom prst="rect">
            <a:avLst/>
          </a:prstGeom>
          <a:noFill/>
        </p:spPr>
        <p:txBody>
          <a:bodyPr wrap="square" rtlCol="0">
            <a:spAutoFit/>
          </a:bodyPr>
          <a:lstStyle/>
          <a:p>
            <a:r>
              <a:rPr lang="en-US" sz="3600" dirty="0" smtClean="0">
                <a:solidFill>
                  <a:srgbClr val="C00000"/>
                </a:solidFill>
                <a:latin typeface="+mj-lt"/>
              </a:rPr>
              <a:t>Celebrities</a:t>
            </a:r>
            <a:endParaRPr lang="en-US" sz="3600" dirty="0">
              <a:solidFill>
                <a:srgbClr val="C00000"/>
              </a:solidFill>
              <a:latin typeface="+mj-lt"/>
            </a:endParaRPr>
          </a:p>
        </p:txBody>
      </p:sp>
    </p:spTree>
    <p:extLst>
      <p:ext uri="{BB962C8B-B14F-4D97-AF65-F5344CB8AC3E}">
        <p14:creationId xmlns:p14="http://schemas.microsoft.com/office/powerpoint/2010/main" val="353523145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7620000" cy="914400"/>
          </a:xfrm>
        </p:spPr>
        <p:txBody>
          <a:bodyPr/>
          <a:lstStyle/>
          <a:p>
            <a:r>
              <a:rPr lang="en-US" dirty="0"/>
              <a:t> </a:t>
            </a:r>
            <a:r>
              <a:rPr lang="en-US" dirty="0" smtClean="0"/>
              <a:t>   </a:t>
            </a:r>
            <a:r>
              <a:rPr lang="en-US" sz="3600" dirty="0" smtClean="0"/>
              <a:t>Sports Personalities and Businessmen </a:t>
            </a:r>
            <a:endParaRPr lang="en-US" sz="3600" dirty="0"/>
          </a:p>
        </p:txBody>
      </p:sp>
      <p:pic>
        <p:nvPicPr>
          <p:cNvPr id="16386" name="Picture 2" descr="C:\Users\cholland\Desktop\111907_Apple_Store_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3048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029200"/>
            <a:ext cx="3048000" cy="923330"/>
          </a:xfrm>
          <a:prstGeom prst="rect">
            <a:avLst/>
          </a:prstGeom>
          <a:noFill/>
        </p:spPr>
        <p:txBody>
          <a:bodyPr wrap="square" rtlCol="0">
            <a:spAutoFit/>
          </a:bodyPr>
          <a:lstStyle/>
          <a:p>
            <a:r>
              <a:rPr lang="en-US" dirty="0" smtClean="0"/>
              <a:t>Leonard Little, for ESPN, 1998</a:t>
            </a:r>
          </a:p>
          <a:p>
            <a:r>
              <a:rPr lang="en-US" dirty="0" smtClean="0"/>
              <a:t>Theo Westenberger Archive</a:t>
            </a:r>
          </a:p>
          <a:p>
            <a:r>
              <a:rPr lang="en-US" dirty="0" smtClean="0"/>
              <a:t>MSA.25</a:t>
            </a:r>
            <a:endParaRPr lang="en-US" dirty="0"/>
          </a:p>
        </p:txBody>
      </p:sp>
      <p:pic>
        <p:nvPicPr>
          <p:cNvPr id="6" name="Picture 2" descr="C:\Users\cholland\Desktop\111907_Apple_Store_0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990600"/>
            <a:ext cx="3200400" cy="3752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5029200"/>
            <a:ext cx="3200400" cy="923330"/>
          </a:xfrm>
          <a:prstGeom prst="rect">
            <a:avLst/>
          </a:prstGeom>
          <a:noFill/>
        </p:spPr>
        <p:txBody>
          <a:bodyPr wrap="square" rtlCol="0">
            <a:spAutoFit/>
          </a:bodyPr>
          <a:lstStyle/>
          <a:p>
            <a:r>
              <a:rPr lang="en-US" dirty="0"/>
              <a:t>Foster </a:t>
            </a:r>
            <a:r>
              <a:rPr lang="en-US" dirty="0" err="1"/>
              <a:t>Friess</a:t>
            </a:r>
            <a:r>
              <a:rPr lang="en-US" dirty="0"/>
              <a:t>, </a:t>
            </a:r>
            <a:r>
              <a:rPr lang="en-US" dirty="0" err="1"/>
              <a:t>Kiplingers</a:t>
            </a:r>
            <a:r>
              <a:rPr lang="en-US" dirty="0"/>
              <a:t>, 1994</a:t>
            </a:r>
          </a:p>
          <a:p>
            <a:r>
              <a:rPr lang="en-US" dirty="0"/>
              <a:t>Theo Westenberger Archive</a:t>
            </a:r>
          </a:p>
          <a:p>
            <a:r>
              <a:rPr lang="en-US" dirty="0"/>
              <a:t>MSA.25</a:t>
            </a:r>
          </a:p>
        </p:txBody>
      </p:sp>
    </p:spTree>
    <p:extLst>
      <p:ext uri="{BB962C8B-B14F-4D97-AF65-F5344CB8AC3E}">
        <p14:creationId xmlns:p14="http://schemas.microsoft.com/office/powerpoint/2010/main" val="152127627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cholland\Desktop\Norman Schwartzkop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90600"/>
            <a:ext cx="30480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7478" y="5410200"/>
            <a:ext cx="3372522" cy="923330"/>
          </a:xfrm>
          <a:prstGeom prst="rect">
            <a:avLst/>
          </a:prstGeom>
          <a:noFill/>
        </p:spPr>
        <p:txBody>
          <a:bodyPr wrap="square" rtlCol="0">
            <a:spAutoFit/>
          </a:bodyPr>
          <a:lstStyle/>
          <a:p>
            <a:r>
              <a:rPr lang="en-US" dirty="0" smtClean="0"/>
              <a:t>Norman Schwartzkopf,1992</a:t>
            </a:r>
          </a:p>
          <a:p>
            <a:r>
              <a:rPr lang="en-US" dirty="0" smtClean="0"/>
              <a:t>Theo Westenberger Archive</a:t>
            </a:r>
          </a:p>
          <a:p>
            <a:r>
              <a:rPr lang="en-US" dirty="0" smtClean="0"/>
              <a:t>MSA.25</a:t>
            </a:r>
            <a:endParaRPr lang="en-US" dirty="0"/>
          </a:p>
        </p:txBody>
      </p:sp>
      <p:sp>
        <p:nvSpPr>
          <p:cNvPr id="3" name="TextBox 2"/>
          <p:cNvSpPr txBox="1"/>
          <p:nvPr/>
        </p:nvSpPr>
        <p:spPr>
          <a:xfrm>
            <a:off x="437478" y="184671"/>
            <a:ext cx="7106322" cy="646331"/>
          </a:xfrm>
          <a:prstGeom prst="rect">
            <a:avLst/>
          </a:prstGeom>
          <a:noFill/>
        </p:spPr>
        <p:txBody>
          <a:bodyPr wrap="square" rtlCol="0">
            <a:spAutoFit/>
          </a:bodyPr>
          <a:lstStyle/>
          <a:p>
            <a:r>
              <a:rPr lang="en-US" sz="3600" dirty="0" smtClean="0">
                <a:solidFill>
                  <a:srgbClr val="C00000"/>
                </a:solidFill>
                <a:latin typeface="+mj-lt"/>
              </a:rPr>
              <a:t>Heroes and everything in between</a:t>
            </a:r>
            <a:endParaRPr lang="en-US" sz="3600" dirty="0">
              <a:solidFill>
                <a:srgbClr val="C00000"/>
              </a:solidFill>
              <a:latin typeface="+mj-lt"/>
            </a:endParaRPr>
          </a:p>
        </p:txBody>
      </p:sp>
      <p:pic>
        <p:nvPicPr>
          <p:cNvPr id="5" name="Picture 2" descr="C:\Users\cholland\Desktop\111907_Apple_Store_0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990600"/>
            <a:ext cx="32766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68610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2968</TotalTime>
  <Words>4139</Words>
  <Application>Microsoft Office PowerPoint</Application>
  <PresentationFormat>On-screen Show (4:3)</PresentationFormat>
  <Paragraphs>458</Paragraphs>
  <Slides>62</Slides>
  <Notes>62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Adjacency</vt:lpstr>
      <vt:lpstr>Acrobat Document</vt:lpstr>
      <vt:lpstr>PowerPoint Presentation</vt:lpstr>
      <vt:lpstr>Rights of Privacy and Rights of Publicity</vt:lpstr>
      <vt:lpstr>Theo Westenberger</vt:lpstr>
      <vt:lpstr>The Collection</vt:lpstr>
      <vt:lpstr>Technique: hand-colored prints(left) and infra red prints(right)</vt:lpstr>
      <vt:lpstr>     Real People</vt:lpstr>
      <vt:lpstr>PowerPoint Presentation</vt:lpstr>
      <vt:lpstr>    Sports Personalities and Businessmen </vt:lpstr>
      <vt:lpstr>PowerPoint Presentation</vt:lpstr>
      <vt:lpstr>   The Access tightrope: Blending proactive enthusiasm  </vt:lpstr>
      <vt:lpstr>Digitization policy: Prioritize at risk items </vt:lpstr>
      <vt:lpstr>        Understand the law before you upload,            market, promote, or grant digital access           </vt:lpstr>
      <vt:lpstr>Read the fine print:Facebook</vt:lpstr>
      <vt:lpstr>Read the fine print: Instagram</vt:lpstr>
      <vt:lpstr>Read the fine print: Licensing at Art.com</vt:lpstr>
      <vt:lpstr>Privacy ( real people)</vt:lpstr>
      <vt:lpstr>What must a model release show?</vt:lpstr>
      <vt:lpstr>Risk Assessment : Venice Carnevale</vt:lpstr>
      <vt:lpstr>Risk Assessment procedure:</vt:lpstr>
      <vt:lpstr>Do the model releases meet the criteria? Erin</vt:lpstr>
      <vt:lpstr>PowerPoint Presentation</vt:lpstr>
      <vt:lpstr>Anna</vt:lpstr>
      <vt:lpstr>PowerPoint Presentation</vt:lpstr>
      <vt:lpstr>Is the person/persona  known to us?</vt:lpstr>
      <vt:lpstr>Is this person recognizable? Yes we will not use this image  </vt:lpstr>
      <vt:lpstr> </vt:lpstr>
      <vt:lpstr>Generic masks</vt:lpstr>
      <vt:lpstr>Are these persons recognizable? Are these unique masks? </vt:lpstr>
      <vt:lpstr>There are many bird-like beaked masks</vt:lpstr>
      <vt:lpstr>Mass produced masks</vt:lpstr>
      <vt:lpstr>Are these people recognizable? Is this a recognizable costume that identifies this group every year?</vt:lpstr>
      <vt:lpstr>Yes, possibly. No, we would not license images of “The Choir”.  </vt:lpstr>
      <vt:lpstr>This image is already available on the internet</vt:lpstr>
      <vt:lpstr>          This is a unique costume, we would not use this image on the internet or in marketing</vt:lpstr>
      <vt:lpstr>A “Naturally occurring” crowd,  and yes we would use this image </vt:lpstr>
      <vt:lpstr>Are we being overcautious. Is the risk of being sued a “phantom risk”? </vt:lpstr>
      <vt:lpstr>How would Autry defend a claim?</vt:lpstr>
      <vt:lpstr>Risk Assessment procedure</vt:lpstr>
      <vt:lpstr>Publicity (celebrity)</vt:lpstr>
      <vt:lpstr>Paramount Pictures: by Bud Fracke While this image for sale it is already viral  ‘viral’ </vt:lpstr>
      <vt:lpstr>The copyright and the rights of publicity are unchallenged and now cannot be asserted</vt:lpstr>
      <vt:lpstr>Have you already gone viral?</vt:lpstr>
      <vt:lpstr>Reverse Search Engine</vt:lpstr>
      <vt:lpstr>Practices in celebrity photography 1985-2014 onwards</vt:lpstr>
      <vt:lpstr>Editorial photography : Publicists</vt:lpstr>
      <vt:lpstr>Pre-shoot Agreements</vt:lpstr>
      <vt:lpstr>Shoot Agreements</vt:lpstr>
      <vt:lpstr>Post-shoot Approval</vt:lpstr>
      <vt:lpstr>Editorial photography: Lawyers </vt:lpstr>
      <vt:lpstr>PowerPoint Presentation</vt:lpstr>
      <vt:lpstr>Businessmen</vt:lpstr>
      <vt:lpstr>Persons  of Note :   Ayn Rand 1979</vt:lpstr>
      <vt:lpstr>On set Photography</vt:lpstr>
      <vt:lpstr>  Diane Lane, in the Cotton Club, 1983</vt:lpstr>
      <vt:lpstr>“Killed by Gere”</vt:lpstr>
      <vt:lpstr>Layers of approvals</vt:lpstr>
      <vt:lpstr>Where are they now?</vt:lpstr>
      <vt:lpstr>  Special Photography; Publicity</vt:lpstr>
      <vt:lpstr>Special photography: Marketing</vt:lpstr>
      <vt:lpstr>We should have paperwork for…</vt:lpstr>
      <vt:lpstr>And we have  informative paperwork for about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Lusine Vardanyan</dc:creator>
  <cp:lastModifiedBy>Charlie Holland</cp:lastModifiedBy>
  <cp:revision>297</cp:revision>
  <cp:lastPrinted>2014-05-07T23:04:49Z</cp:lastPrinted>
  <dcterms:created xsi:type="dcterms:W3CDTF">2013-01-02T18:37:15Z</dcterms:created>
  <dcterms:modified xsi:type="dcterms:W3CDTF">2014-05-22T19:53:40Z</dcterms:modified>
</cp:coreProperties>
</file>